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5"/>
  </p:notesMasterIdLst>
  <p:sldIdLst>
    <p:sldId id="256" r:id="rId4"/>
    <p:sldId id="258" r:id="rId6"/>
    <p:sldId id="282" r:id="rId7"/>
    <p:sldId id="283" r:id="rId8"/>
    <p:sldId id="285" r:id="rId9"/>
    <p:sldId id="305" r:id="rId10"/>
    <p:sldId id="286" r:id="rId11"/>
    <p:sldId id="287" r:id="rId12"/>
    <p:sldId id="288" r:id="rId13"/>
    <p:sldId id="289" r:id="rId14"/>
    <p:sldId id="284" r:id="rId15"/>
    <p:sldId id="291" r:id="rId16"/>
    <p:sldId id="290" r:id="rId17"/>
    <p:sldId id="292" r:id="rId18"/>
    <p:sldId id="338" r:id="rId19"/>
    <p:sldId id="339" r:id="rId20"/>
    <p:sldId id="296" r:id="rId21"/>
    <p:sldId id="295" r:id="rId22"/>
    <p:sldId id="297" r:id="rId23"/>
    <p:sldId id="298" r:id="rId24"/>
    <p:sldId id="299" r:id="rId25"/>
    <p:sldId id="302" r:id="rId26"/>
    <p:sldId id="327" r:id="rId27"/>
    <p:sldId id="328" r:id="rId28"/>
    <p:sldId id="329" r:id="rId29"/>
    <p:sldId id="330" r:id="rId30"/>
    <p:sldId id="331" r:id="rId31"/>
    <p:sldId id="332" r:id="rId32"/>
    <p:sldId id="303" r:id="rId33"/>
    <p:sldId id="265" r:id="rId34"/>
    <p:sldId id="304" r:id="rId35"/>
    <p:sldId id="279" r:id="rId36"/>
    <p:sldId id="280" r:id="rId37"/>
  </p:sldIdLst>
  <p:sldSz cx="12192000" cy="6858000"/>
  <p:notesSz cx="6858000" cy="9144000"/>
  <p:custDataLst>
    <p:tags r:id="rId4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0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2B19F"/>
    <a:srgbClr val="3C4856"/>
    <a:srgbClr val="B5547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varScale="1">
        <p:scale>
          <a:sx n="86" d="100"/>
          <a:sy n="86" d="100"/>
        </p:scale>
        <p:origin x="562" y="62"/>
      </p:cViewPr>
      <p:guideLst>
        <p:guide orient="horz" pos="2160"/>
        <p:guide pos="380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1" Type="http://schemas.openxmlformats.org/officeDocument/2006/relationships/tags" Target="tags/tag19.xml"/><Relationship Id="rId40" Type="http://schemas.openxmlformats.org/officeDocument/2006/relationships/tableStyles" Target="tableStyles.xml"/><Relationship Id="rId4" Type="http://schemas.openxmlformats.org/officeDocument/2006/relationships/slide" Target="slides/slide1.xml"/><Relationship Id="rId39" Type="http://schemas.openxmlformats.org/officeDocument/2006/relationships/viewProps" Target="viewProps.xml"/><Relationship Id="rId38" Type="http://schemas.openxmlformats.org/officeDocument/2006/relationships/presProps" Target="presProps.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E72E7B-8B71-4CD6-A5D0-1ABF7B6AE47B}"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18B871-602A-4EF6-81A9-833221C54ABA}"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E72E7B-8B71-4CD6-A5D0-1ABF7B6AE47B}"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18B871-602A-4EF6-81A9-833221C54ABA}"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31.png"/><Relationship Id="rId7" Type="http://schemas.openxmlformats.org/officeDocument/2006/relationships/tags" Target="../tags/tag8.xml"/><Relationship Id="rId6" Type="http://schemas.openxmlformats.org/officeDocument/2006/relationships/tags" Target="../tags/tag7.xml"/><Relationship Id="rId5" Type="http://schemas.openxmlformats.org/officeDocument/2006/relationships/image" Target="../media/image30.png"/><Relationship Id="rId4" Type="http://schemas.openxmlformats.org/officeDocument/2006/relationships/tags" Target="../tags/tag6.xml"/><Relationship Id="rId3" Type="http://schemas.openxmlformats.org/officeDocument/2006/relationships/image" Target="../media/image29.png"/><Relationship Id="rId2" Type="http://schemas.openxmlformats.org/officeDocument/2006/relationships/tags" Target="../tags/tag5.xml"/><Relationship Id="rId1" Type="http://schemas.openxmlformats.org/officeDocument/2006/relationships/image" Target="../media/image1.pn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2.png"/><Relationship Id="rId2" Type="http://schemas.openxmlformats.org/officeDocument/2006/relationships/image" Target="../media/image19.png"/><Relationship Id="rId1" Type="http://schemas.openxmlformats.org/officeDocument/2006/relationships/image" Target="../media/image1.pn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5.jpeg"/><Relationship Id="rId1"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6.jpeg"/><Relationship Id="rId1" Type="http://schemas.openxmlformats.org/officeDocument/2006/relationships/image" Target="../media/image1.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7.png"/><Relationship Id="rId2" Type="http://schemas.openxmlformats.org/officeDocument/2006/relationships/tags" Target="../tags/tag9.xml"/><Relationship Id="rId1" Type="http://schemas.openxmlformats.org/officeDocument/2006/relationships/image" Target="../media/image1.pn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0.xml"/><Relationship Id="rId2" Type="http://schemas.openxmlformats.org/officeDocument/2006/relationships/image" Target="../media/image38.jpeg"/><Relationship Id="rId1"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9.jpeg"/><Relationship Id="rId1"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0.jpeg"/><Relationship Id="rId1"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9.jpeg"/><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png"/><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9.jpeg"/><Relationship Id="rId1" Type="http://schemas.openxmlformats.org/officeDocument/2006/relationships/image" Target="../media/image1.pn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1.png"/></Relationships>
</file>

<file path=ppt/slides/_rels/slide22.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 Id="rId3" Type="http://schemas.openxmlformats.org/officeDocument/2006/relationships/image" Target="../media/image42.png"/><Relationship Id="rId2" Type="http://schemas.openxmlformats.org/officeDocument/2006/relationships/image" Target="../media/image43.png"/><Relationship Id="rId1" Type="http://schemas.openxmlformats.org/officeDocument/2006/relationships/image" Target="../media/image1.png"/></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image" Target="../media/image48.png"/><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image" Target="../media/image1.png"/></Relationships>
</file>

<file path=ppt/slides/_rels/slide24.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image" Target="../media/image51.png"/><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image" Target="../media/image1.png"/></Relationships>
</file>

<file path=ppt/slides/_rels/slide25.xml.rels><?xml version="1.0" encoding="UTF-8" standalone="yes"?>
<Relationships xmlns="http://schemas.openxmlformats.org/package/2006/relationships"><Relationship Id="rId6" Type="http://schemas.openxmlformats.org/officeDocument/2006/relationships/slideLayout" Target="../slideLayouts/slideLayout13.xml"/><Relationship Id="rId5" Type="http://schemas.openxmlformats.org/officeDocument/2006/relationships/tags" Target="../tags/tag12.xml"/><Relationship Id="rId4" Type="http://schemas.openxmlformats.org/officeDocument/2006/relationships/tags" Target="../tags/tag11.xml"/><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image" Target="../media/image1.png"/></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image" Target="../media/image1.png"/></Relationships>
</file>

<file path=ppt/slides/_rels/slide27.xml.rels><?xml version="1.0" encoding="UTF-8" standalone="yes"?>
<Relationships xmlns="http://schemas.openxmlformats.org/package/2006/relationships"><Relationship Id="rId8" Type="http://schemas.openxmlformats.org/officeDocument/2006/relationships/slideLayout" Target="../slideLayouts/slideLayout13.xml"/><Relationship Id="rId7" Type="http://schemas.openxmlformats.org/officeDocument/2006/relationships/tags" Target="../tags/tag15.xml"/><Relationship Id="rId6" Type="http://schemas.openxmlformats.org/officeDocument/2006/relationships/tags" Target="../tags/tag14.xml"/><Relationship Id="rId5" Type="http://schemas.openxmlformats.org/officeDocument/2006/relationships/image" Target="../media/image57.png"/><Relationship Id="rId4" Type="http://schemas.openxmlformats.org/officeDocument/2006/relationships/image" Target="../media/image56.png"/><Relationship Id="rId3" Type="http://schemas.openxmlformats.org/officeDocument/2006/relationships/tags" Target="../tags/tag13.xml"/><Relationship Id="rId2" Type="http://schemas.openxmlformats.org/officeDocument/2006/relationships/hyperlink" Target="http://www.zhihuishu.com/" TargetMode="External"/><Relationship Id="rId1" Type="http://schemas.openxmlformats.org/officeDocument/2006/relationships/image" Target="../media/image1.png"/></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58.png"/><Relationship Id="rId2" Type="http://schemas.openxmlformats.org/officeDocument/2006/relationships/tags" Target="../tags/tag16.xml"/><Relationship Id="rId1"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9.png"/><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tags" Target="../tags/tag18.xml"/><Relationship Id="rId4" Type="http://schemas.openxmlformats.org/officeDocument/2006/relationships/image" Target="../media/image62.png"/><Relationship Id="rId3" Type="http://schemas.openxmlformats.org/officeDocument/2006/relationships/tags" Target="../tags/tag17.xml"/><Relationship Id="rId2" Type="http://schemas.openxmlformats.org/officeDocument/2006/relationships/image" Target="../media/image61.jpeg"/><Relationship Id="rId1" Type="http://schemas.openxmlformats.org/officeDocument/2006/relationships/image" Target="../media/image60.pn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4.jpe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1.png"/></Relationships>
</file>

<file path=ppt/slides/_rels/slide5.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2.xml"/><Relationship Id="rId7" Type="http://schemas.openxmlformats.org/officeDocument/2006/relationships/image" Target="../media/image16.png"/><Relationship Id="rId6" Type="http://schemas.openxmlformats.org/officeDocument/2006/relationships/tags" Target="../tags/tag1.xml"/><Relationship Id="rId5" Type="http://schemas.openxmlformats.org/officeDocument/2006/relationships/image" Target="../media/image15.png"/><Relationship Id="rId4" Type="http://schemas.openxmlformats.org/officeDocument/2006/relationships/image" Target="../media/image14.png"/><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png"/></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image" Target="../media/image1.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png"/></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25.png"/><Relationship Id="rId6" Type="http://schemas.openxmlformats.org/officeDocument/2006/relationships/tags" Target="../tags/tag4.xml"/><Relationship Id="rId5" Type="http://schemas.openxmlformats.org/officeDocument/2006/relationships/image" Target="../media/image24.jpeg"/><Relationship Id="rId4" Type="http://schemas.openxmlformats.org/officeDocument/2006/relationships/image" Target="../media/image23.jpeg"/><Relationship Id="rId3" Type="http://schemas.openxmlformats.org/officeDocument/2006/relationships/image" Target="../media/image22.jpeg"/><Relationship Id="rId2" Type="http://schemas.openxmlformats.org/officeDocument/2006/relationships/tags" Target="../tags/tag3.xml"/><Relationship Id="rId1" Type="http://schemas.openxmlformats.org/officeDocument/2006/relationships/image" Target="../media/image1.png"/></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12.png"/><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 y="1567542"/>
            <a:ext cx="12186839" cy="299834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pic>
        <p:nvPicPr>
          <p:cNvPr id="6" name="图片 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843635" y="171805"/>
            <a:ext cx="2873569" cy="1712873"/>
          </a:xfrm>
          <a:prstGeom prst="rect">
            <a:avLst/>
          </a:prstGeom>
        </p:spPr>
      </p:pic>
      <p:sp>
        <p:nvSpPr>
          <p:cNvPr id="7" name="文本框 6"/>
          <p:cNvSpPr txBox="1"/>
          <p:nvPr/>
        </p:nvSpPr>
        <p:spPr>
          <a:xfrm>
            <a:off x="5299310" y="2487795"/>
            <a:ext cx="6215309" cy="769441"/>
          </a:xfrm>
          <a:prstGeom prst="rect">
            <a:avLst/>
          </a:prstGeom>
          <a:noFill/>
        </p:spPr>
        <p:txBody>
          <a:bodyPr wrap="square" rtlCol="0">
            <a:spAutoFit/>
          </a:bodyPr>
          <a:lstStyle/>
          <a:p>
            <a:r>
              <a:rPr lang="zh-CN" altLang="en-US" sz="4400" b="1" dirty="0">
                <a:solidFill>
                  <a:schemeClr val="bg1"/>
                </a:solidFill>
                <a:latin typeface="微软雅黑" panose="020B0503020204020204" pitchFamily="34" charset="-122"/>
                <a:ea typeface="微软雅黑" panose="020B0503020204020204" pitchFamily="34" charset="-122"/>
              </a:rPr>
              <a:t>智慧树平台共享课导学</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5345240" y="3257236"/>
            <a:ext cx="4689895" cy="523220"/>
          </a:xfrm>
          <a:prstGeom prst="rect">
            <a:avLst/>
          </a:prstGeom>
          <a:noFill/>
        </p:spPr>
        <p:txBody>
          <a:bodyPr wrap="square" rtlCol="0">
            <a:spAutoFit/>
          </a:bodyPr>
          <a:lstStyle/>
          <a:p>
            <a:r>
              <a:rPr lang="zh-CN" altLang="en-US" sz="2800" spc="300" dirty="0">
                <a:solidFill>
                  <a:schemeClr val="bg1"/>
                </a:solidFill>
                <a:latin typeface="微软雅黑" panose="020B0503020204020204" pitchFamily="34" charset="-122"/>
                <a:ea typeface="微软雅黑" panose="020B0503020204020204" pitchFamily="34" charset="-122"/>
              </a:rPr>
              <a:t>学生端讲解</a:t>
            </a:r>
            <a:endParaRPr lang="zh-CN" altLang="en-US" sz="2800" spc="300" dirty="0">
              <a:solidFill>
                <a:schemeClr val="bg1"/>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9510346" y="5438408"/>
            <a:ext cx="2563285" cy="523220"/>
          </a:xfrm>
          <a:prstGeom prst="rect">
            <a:avLst/>
          </a:prstGeom>
          <a:noFill/>
        </p:spPr>
        <p:txBody>
          <a:bodyPr wrap="square" rtlCol="0">
            <a:spAutoFit/>
          </a:bodyPr>
          <a:lstStyle/>
          <a:p>
            <a:r>
              <a:rPr lang="zh-CN" altLang="en-US" sz="2800" dirty="0">
                <a:latin typeface="微软雅黑" panose="020B0503020204020204" pitchFamily="34" charset="-122"/>
                <a:ea typeface="微软雅黑" panose="020B0503020204020204" pitchFamily="34" charset="-122"/>
              </a:rPr>
              <a:t>课程服务中心</a:t>
            </a:r>
            <a:endParaRPr lang="zh-CN" altLang="en-US" sz="2800" dirty="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3684" y="4848721"/>
            <a:ext cx="2171440" cy="1737152"/>
          </a:xfrm>
          <a:prstGeom prst="rect">
            <a:avLst/>
          </a:prstGeom>
        </p:spPr>
      </p:pic>
      <p:cxnSp>
        <p:nvCxnSpPr>
          <p:cNvPr id="12" name="直接连接符 11"/>
          <p:cNvCxnSpPr/>
          <p:nvPr/>
        </p:nvCxnSpPr>
        <p:spPr>
          <a:xfrm>
            <a:off x="9365624" y="5412266"/>
            <a:ext cx="0" cy="61006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3" cstate="print">
            <a:extLst>
              <a:ext uri="{28A0092B-C50C-407E-A947-70E740481C1C}">
                <a14:useLocalDpi xmlns:a14="http://schemas.microsoft.com/office/drawing/2010/main" val="0"/>
              </a:ext>
            </a:extLst>
          </a:blip>
          <a:srcRect l="42678" b="8515"/>
          <a:stretch>
            <a:fillRect/>
          </a:stretch>
        </p:blipFill>
        <p:spPr>
          <a:xfrm>
            <a:off x="497224" y="2077340"/>
            <a:ext cx="4350791" cy="259805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000"/>
                                        <p:tgtEl>
                                          <p:spTgt spid="4"/>
                                        </p:tgtEl>
                                      </p:cBhvr>
                                    </p:animEffect>
                                  </p:childTnLst>
                                </p:cTn>
                              </p:par>
                            </p:childTnLst>
                          </p:cTn>
                        </p:par>
                        <p:par>
                          <p:cTn id="8" fill="hold">
                            <p:stCondLst>
                              <p:cond delay="1000"/>
                            </p:stCondLst>
                            <p:childTnLst>
                              <p:par>
                                <p:cTn id="9" presetID="10" presetClass="entr" presetSubtype="0" fill="hold" grpId="0" nodeType="afterEffect">
                                  <p:stCondLst>
                                    <p:cond delay="0"/>
                                  </p:stCondLst>
                                  <p:iterate type="lt">
                                    <p:tmPct val="12000"/>
                                  </p:iterate>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2039"/>
                            </p:stCondLst>
                            <p:childTnLst>
                              <p:par>
                                <p:cTn id="13" presetID="42"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anim calcmode="lin" valueType="num">
                                      <p:cBhvr>
                                        <p:cTn id="16" dur="500" fill="hold"/>
                                        <p:tgtEl>
                                          <p:spTgt spid="9"/>
                                        </p:tgtEl>
                                        <p:attrNameLst>
                                          <p:attrName>ppt_x</p:attrName>
                                        </p:attrNameLst>
                                      </p:cBhvr>
                                      <p:tavLst>
                                        <p:tav tm="0">
                                          <p:val>
                                            <p:strVal val="#ppt_x"/>
                                          </p:val>
                                        </p:tav>
                                        <p:tav tm="100000">
                                          <p:val>
                                            <p:strVal val="#ppt_x"/>
                                          </p:val>
                                        </p:tav>
                                      </p:tavLst>
                                    </p:anim>
                                    <p:anim calcmode="lin" valueType="num">
                                      <p:cBhvr>
                                        <p:cTn id="17" dur="500" fill="hold"/>
                                        <p:tgtEl>
                                          <p:spTgt spid="9"/>
                                        </p:tgtEl>
                                        <p:attrNameLst>
                                          <p:attrName>ppt_y</p:attrName>
                                        </p:attrNameLst>
                                      </p:cBhvr>
                                      <p:tavLst>
                                        <p:tav tm="0">
                                          <p:val>
                                            <p:strVal val="#ppt_y+.1"/>
                                          </p:val>
                                        </p:tav>
                                        <p:tav tm="100000">
                                          <p:val>
                                            <p:strVal val="#ppt_y"/>
                                          </p:val>
                                        </p:tav>
                                      </p:tavLst>
                                    </p:anim>
                                  </p:childTnLst>
                                </p:cTn>
                              </p:par>
                            </p:childTnLst>
                          </p:cTn>
                        </p:par>
                        <p:par>
                          <p:cTn id="18" fill="hold">
                            <p:stCondLst>
                              <p:cond delay="2539"/>
                            </p:stCondLst>
                            <p:childTnLst>
                              <p:par>
                                <p:cTn id="19" presetID="47"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par>
                          <p:cTn id="24" fill="hold">
                            <p:stCondLst>
                              <p:cond delay="3539"/>
                            </p:stCondLst>
                            <p:childTnLst>
                              <p:par>
                                <p:cTn id="25" presetID="42" presetClass="entr" presetSubtype="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anim calcmode="lin" valueType="num">
                                      <p:cBhvr>
                                        <p:cTn id="28" dur="500" fill="hold"/>
                                        <p:tgtEl>
                                          <p:spTgt spid="10"/>
                                        </p:tgtEl>
                                        <p:attrNameLst>
                                          <p:attrName>ppt_x</p:attrName>
                                        </p:attrNameLst>
                                      </p:cBhvr>
                                      <p:tavLst>
                                        <p:tav tm="0">
                                          <p:val>
                                            <p:strVal val="#ppt_x"/>
                                          </p:val>
                                        </p:tav>
                                        <p:tav tm="100000">
                                          <p:val>
                                            <p:strVal val="#ppt_x"/>
                                          </p:val>
                                        </p:tav>
                                      </p:tavLst>
                                    </p:anim>
                                    <p:anim calcmode="lin" valueType="num">
                                      <p:cBhvr>
                                        <p:cTn id="29" dur="500" fill="hold"/>
                                        <p:tgtEl>
                                          <p:spTgt spid="10"/>
                                        </p:tgtEl>
                                        <p:attrNameLst>
                                          <p:attrName>ppt_y</p:attrName>
                                        </p:attrNameLst>
                                      </p:cBhvr>
                                      <p:tavLst>
                                        <p:tav tm="0">
                                          <p:val>
                                            <p:strVal val="#ppt_y+.1"/>
                                          </p:val>
                                        </p:tav>
                                        <p:tav tm="100000">
                                          <p:val>
                                            <p:strVal val="#ppt_y"/>
                                          </p:val>
                                        </p:tav>
                                      </p:tavLst>
                                    </p:anim>
                                  </p:childTnLst>
                                </p:cTn>
                              </p:par>
                            </p:childTnLst>
                          </p:cTn>
                        </p:par>
                        <p:par>
                          <p:cTn id="30" fill="hold">
                            <p:stCondLst>
                              <p:cond delay="4039"/>
                            </p:stCondLst>
                            <p:childTnLst>
                              <p:par>
                                <p:cTn id="31" presetID="22" presetClass="entr" presetSubtype="4"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500"/>
                                        <p:tgtEl>
                                          <p:spTgt spid="12"/>
                                        </p:tgtEl>
                                      </p:cBhvr>
                                    </p:animEffect>
                                  </p:childTnLst>
                                </p:cTn>
                              </p:par>
                              <p:par>
                                <p:cTn id="34" presetID="53" presetClass="entr" presetSubtype="16"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500" fill="hold"/>
                                        <p:tgtEl>
                                          <p:spTgt spid="13"/>
                                        </p:tgtEl>
                                        <p:attrNameLst>
                                          <p:attrName>ppt_w</p:attrName>
                                        </p:attrNameLst>
                                      </p:cBhvr>
                                      <p:tavLst>
                                        <p:tav tm="0">
                                          <p:val>
                                            <p:fltVal val="0"/>
                                          </p:val>
                                        </p:tav>
                                        <p:tav tm="100000">
                                          <p:val>
                                            <p:strVal val="#ppt_w"/>
                                          </p:val>
                                        </p:tav>
                                      </p:tavLst>
                                    </p:anim>
                                    <p:anim calcmode="lin" valueType="num">
                                      <p:cBhvr>
                                        <p:cTn id="37" dur="500" fill="hold"/>
                                        <p:tgtEl>
                                          <p:spTgt spid="13"/>
                                        </p:tgtEl>
                                        <p:attrNameLst>
                                          <p:attrName>ppt_h</p:attrName>
                                        </p:attrNameLst>
                                      </p:cBhvr>
                                      <p:tavLst>
                                        <p:tav tm="0">
                                          <p:val>
                                            <p:fltVal val="0"/>
                                          </p:val>
                                        </p:tav>
                                        <p:tav tm="100000">
                                          <p:val>
                                            <p:strVal val="#ppt_h"/>
                                          </p:val>
                                        </p:tav>
                                      </p:tavLst>
                                    </p:anim>
                                    <p:animEffect transition="in" filter="fade">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9"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zh-CN" altLang="en-US" sz="4400" b="1" dirty="0">
                <a:solidFill>
                  <a:schemeClr val="bg1"/>
                </a:solidFill>
                <a:latin typeface="微软雅黑" panose="020B0503020204020204" pitchFamily="34" charset="-122"/>
                <a:ea typeface="微软雅黑" panose="020B0503020204020204" pitchFamily="34" charset="-122"/>
              </a:rPr>
              <a:t>学习通知</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19" name="矩形 18"/>
          <p:cNvSpPr/>
          <p:nvPr/>
        </p:nvSpPr>
        <p:spPr>
          <a:xfrm>
            <a:off x="1570741" y="1360685"/>
            <a:ext cx="9050517" cy="499624"/>
          </a:xfrm>
          <a:prstGeom prst="rect">
            <a:avLst/>
          </a:prstGeom>
        </p:spPr>
        <p:txBody>
          <a:bodyPr wrap="square">
            <a:spAutoFit/>
          </a:bodyPr>
          <a:lstStyle/>
          <a:p>
            <a:pPr indent="457200">
              <a:lnSpc>
                <a:spcPct val="150000"/>
              </a:lnSpc>
            </a:pPr>
            <a:r>
              <a:rPr lang="zh-CN" altLang="en-US" sz="2000" dirty="0">
                <a:solidFill>
                  <a:srgbClr val="5A514A"/>
                </a:solidFill>
                <a:latin typeface="微软雅黑" panose="020B0503020204020204" pitchFamily="34" charset="-122"/>
                <a:ea typeface="微软雅黑" panose="020B0503020204020204" pitchFamily="34" charset="-122"/>
              </a:rPr>
              <a:t>学习通知中会有课程重要信息的推送，请各位同学一定要认真留意。</a:t>
            </a:r>
            <a:endParaRPr lang="zh-CN" altLang="en-US" sz="2000" dirty="0">
              <a:solidFill>
                <a:srgbClr val="5A514A"/>
              </a:solidFill>
              <a:latin typeface="微软雅黑" panose="020B0503020204020204" pitchFamily="34" charset="-122"/>
              <a:ea typeface="微软雅黑" panose="020B0503020204020204" pitchFamily="34" charset="-122"/>
            </a:endParaRPr>
          </a:p>
        </p:txBody>
      </p:sp>
      <p:sp>
        <p:nvSpPr>
          <p:cNvPr id="31" name="右箭头 1"/>
          <p:cNvSpPr/>
          <p:nvPr/>
        </p:nvSpPr>
        <p:spPr>
          <a:xfrm>
            <a:off x="5394812" y="3846962"/>
            <a:ext cx="1024255" cy="589915"/>
          </a:xfrm>
          <a:prstGeom prst="rightArrow">
            <a:avLst/>
          </a:prstGeom>
          <a:solidFill>
            <a:srgbClr val="12B19F"/>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pic>
        <p:nvPicPr>
          <p:cNvPr id="2" name="图片 1"/>
          <p:cNvPicPr>
            <a:picLocks noChangeAspect="1"/>
          </p:cNvPicPr>
          <p:nvPr>
            <p:custDataLst>
              <p:tags r:id="rId2"/>
            </p:custDataLst>
          </p:nvPr>
        </p:nvPicPr>
        <p:blipFill>
          <a:blip r:embed="rId3"/>
          <a:stretch>
            <a:fillRect/>
          </a:stretch>
        </p:blipFill>
        <p:spPr>
          <a:xfrm>
            <a:off x="6726555" y="2221865"/>
            <a:ext cx="457835" cy="3693795"/>
          </a:xfrm>
          <a:prstGeom prst="rect">
            <a:avLst/>
          </a:prstGeom>
        </p:spPr>
      </p:pic>
      <p:pic>
        <p:nvPicPr>
          <p:cNvPr id="3" name="图片 2"/>
          <p:cNvPicPr>
            <a:picLocks noChangeAspect="1"/>
          </p:cNvPicPr>
          <p:nvPr>
            <p:custDataLst>
              <p:tags r:id="rId4"/>
            </p:custDataLst>
          </p:nvPr>
        </p:nvPicPr>
        <p:blipFill>
          <a:blip r:embed="rId5"/>
          <a:stretch>
            <a:fillRect/>
          </a:stretch>
        </p:blipFill>
        <p:spPr>
          <a:xfrm>
            <a:off x="7668895" y="3317875"/>
            <a:ext cx="3891280" cy="1647825"/>
          </a:xfrm>
          <a:prstGeom prst="rect">
            <a:avLst/>
          </a:prstGeom>
        </p:spPr>
      </p:pic>
      <p:sp>
        <p:nvSpPr>
          <p:cNvPr id="6" name="文本框 5"/>
          <p:cNvSpPr txBox="1"/>
          <p:nvPr>
            <p:custDataLst>
              <p:tags r:id="rId6"/>
            </p:custDataLst>
          </p:nvPr>
        </p:nvSpPr>
        <p:spPr>
          <a:xfrm>
            <a:off x="710565" y="6032500"/>
            <a:ext cx="10850245" cy="368300"/>
          </a:xfrm>
          <a:prstGeom prst="rect">
            <a:avLst/>
          </a:prstGeom>
          <a:noFill/>
        </p:spPr>
        <p:txBody>
          <a:bodyPr wrap="square" rtlCol="0">
            <a:spAutoFit/>
          </a:bodyPr>
          <a:p>
            <a:r>
              <a:rPr lang="en-US" altLang="zh-CN"/>
              <a:t>APP</a:t>
            </a:r>
            <a:r>
              <a:rPr lang="zh-CN" altLang="en-US"/>
              <a:t>端消息中心入口在【学习】模块右上角信封图标内；</a:t>
            </a:r>
            <a:r>
              <a:rPr lang="en-US" altLang="zh-CN"/>
              <a:t>PC</a:t>
            </a:r>
            <a:r>
              <a:rPr lang="zh-CN" altLang="en-US"/>
              <a:t>端消息中心入口在学堂首页右侧工具栏内。</a:t>
            </a:r>
            <a:endParaRPr lang="zh-CN" altLang="en-US"/>
          </a:p>
        </p:txBody>
      </p:sp>
      <p:pic>
        <p:nvPicPr>
          <p:cNvPr id="8" name="图片 7"/>
          <p:cNvPicPr>
            <a:picLocks noChangeAspect="1"/>
          </p:cNvPicPr>
          <p:nvPr>
            <p:custDataLst>
              <p:tags r:id="rId7"/>
            </p:custDataLst>
          </p:nvPr>
        </p:nvPicPr>
        <p:blipFill>
          <a:blip r:embed="rId8"/>
          <a:stretch>
            <a:fillRect/>
          </a:stretch>
        </p:blipFill>
        <p:spPr>
          <a:xfrm>
            <a:off x="2454275" y="1811020"/>
            <a:ext cx="2633345" cy="42214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680"/>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14" name="矩形 13"/>
          <p:cNvSpPr/>
          <p:nvPr/>
        </p:nvSpPr>
        <p:spPr>
          <a:xfrm>
            <a:off x="5976312" y="2079986"/>
            <a:ext cx="5335571" cy="3322955"/>
          </a:xfrm>
          <a:prstGeom prst="rect">
            <a:avLst/>
          </a:prstGeom>
        </p:spPr>
        <p:txBody>
          <a:bodyPr wrap="square">
            <a:spAutoFit/>
          </a:bodyPr>
          <a:lstStyle/>
          <a:p>
            <a:pPr indent="457200">
              <a:lnSpc>
                <a:spcPct val="150000"/>
              </a:lnSpc>
            </a:pP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打开</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APP</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后，点击</a:t>
            </a:r>
            <a:r>
              <a:rPr lang="en-US"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学习</a:t>
            </a:r>
            <a:r>
              <a:rPr lang="en-US"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即可看到已选择的课程，点击图片即可开始学习</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pP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注意</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 学习时，请关注角标为</a:t>
            </a:r>
            <a:r>
              <a:rPr lang="zh-CN" altLang="en-US"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学分课</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，角标为</a:t>
            </a:r>
            <a:r>
              <a:rPr lang="en-US"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兴趣课</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或是</a:t>
            </a:r>
            <a:r>
              <a:rPr lang="en-US"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公开课</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的是同学们自己在知到</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APP</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里选择的，这个课看完没有分数！要学习</a:t>
            </a:r>
            <a:r>
              <a:rPr lang="zh-CN" altLang="en-US"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学分课！学分课！学分课！</a:t>
            </a:r>
            <a:endParaRPr lang="zh-CN" altLang="en-US"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endParaRPr lang="zh-HK"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15" name="组合 14"/>
          <p:cNvGrpSpPr/>
          <p:nvPr/>
        </p:nvGrpSpPr>
        <p:grpSpPr>
          <a:xfrm>
            <a:off x="1363654" y="1408052"/>
            <a:ext cx="3945194" cy="4747667"/>
            <a:chOff x="2497" y="1803"/>
            <a:chExt cx="6637" cy="7987"/>
          </a:xfrm>
          <a:effectLst>
            <a:outerShdw blurRad="50800" dist="38100" dir="2700000" algn="tl" rotWithShape="0">
              <a:prstClr val="black">
                <a:alpha val="40000"/>
              </a:prstClr>
            </a:outerShdw>
          </a:effectLst>
        </p:grpSpPr>
        <p:pic>
          <p:nvPicPr>
            <p:cNvPr id="16" name="图片 15" descr="fd235efba9b845ca34789a646e1de88"/>
            <p:cNvPicPr>
              <a:picLocks noChangeAspect="1"/>
            </p:cNvPicPr>
            <p:nvPr/>
          </p:nvPicPr>
          <p:blipFill>
            <a:blip r:embed="rId2"/>
            <a:stretch>
              <a:fillRect/>
            </a:stretch>
          </p:blipFill>
          <p:spPr>
            <a:xfrm>
              <a:off x="2497" y="1803"/>
              <a:ext cx="4416" cy="7851"/>
            </a:xfrm>
            <a:prstGeom prst="rect">
              <a:avLst/>
            </a:prstGeom>
          </p:spPr>
        </p:pic>
        <p:sp>
          <p:nvSpPr>
            <p:cNvPr id="17" name="矩形 16"/>
            <p:cNvSpPr/>
            <p:nvPr/>
          </p:nvSpPr>
          <p:spPr>
            <a:xfrm>
              <a:off x="3768" y="9116"/>
              <a:ext cx="802" cy="6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7"/>
            <p:cNvPicPr>
              <a:picLocks noChangeAspect="1"/>
            </p:cNvPicPr>
            <p:nvPr/>
          </p:nvPicPr>
          <p:blipFill>
            <a:blip r:embed="rId3"/>
            <a:stretch>
              <a:fillRect/>
            </a:stretch>
          </p:blipFill>
          <p:spPr>
            <a:xfrm>
              <a:off x="4148" y="4425"/>
              <a:ext cx="4986" cy="3386"/>
            </a:xfrm>
            <a:prstGeom prst="rect">
              <a:avLst/>
            </a:prstGeom>
          </p:spPr>
        </p:pic>
        <p:sp>
          <p:nvSpPr>
            <p:cNvPr id="20" name="矩形 19"/>
            <p:cNvSpPr/>
            <p:nvPr/>
          </p:nvSpPr>
          <p:spPr>
            <a:xfrm>
              <a:off x="4767" y="6179"/>
              <a:ext cx="802" cy="6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6" name="矩形 5"/>
          <p:cNvSpPr/>
          <p:nvPr/>
        </p:nvSpPr>
        <p:spPr>
          <a:xfrm>
            <a:off x="6205703" y="1590243"/>
            <a:ext cx="5275867" cy="4154984"/>
          </a:xfrm>
          <a:prstGeom prst="rect">
            <a:avLst/>
          </a:prstGeom>
        </p:spPr>
        <p:txBody>
          <a:bodyPr wrap="square">
            <a:spAutoFit/>
          </a:bodyPr>
          <a:lstStyle/>
          <a:p>
            <a:pPr indent="457200" algn="ctr">
              <a:lnSpc>
                <a:spcPct val="150000"/>
              </a:lnSpc>
            </a:pPr>
            <a:r>
              <a:rPr lang="zh-CN" altLang="zh-CN" sz="2000" b="1"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b="1"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成绩</a:t>
            </a:r>
            <a:r>
              <a:rPr lang="zh-CN" altLang="zh-CN" sz="2000" b="1"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b="1"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模块</a:t>
            </a:r>
            <a:endParaRPr lang="en-US" altLang="zh-CN" sz="2000" b="1"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pP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请大家开始学习前一定要查看成绩以及平时分攻略！！！</a:t>
            </a:r>
            <a:endPar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pP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在学习过程中，学生可点击</a:t>
            </a:r>
            <a:r>
              <a:rPr lang="zh-CN"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【学习】</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模块中的</a:t>
            </a:r>
            <a:r>
              <a:rPr lang="zh-CN"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【成绩】</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入口</a:t>
            </a:r>
            <a:r>
              <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可查看该门课的当前成绩、学习时间、考试时间、成绩规则。</a:t>
            </a:r>
            <a:r>
              <a:rPr lang="zh-CN" altLang="en-US"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以及当前获得的参考分数；</a:t>
            </a:r>
            <a:endPar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pPr>
            <a:r>
              <a:rPr lang="zh-CN" altLang="en-US"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注意：</a:t>
            </a:r>
            <a:r>
              <a:rPr lang="zh-CN"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成绩分析】</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中的分数仅作为学习过程中的参考，智慧树最终成绩以成绩发布后为准。</a:t>
            </a:r>
            <a:r>
              <a:rPr lang="zh-CN" altLang="en-US"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如果觉得有问题，</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可先自行刷新一下再查看；</a:t>
            </a:r>
            <a:endPar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endPar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8" name="图片 7" descr="C:\Users\13642\Desktop\微信图片_20210309090300.png微信图片_20210309090300"/>
          <p:cNvPicPr>
            <a:picLocks noChangeAspect="1"/>
          </p:cNvPicPr>
          <p:nvPr/>
        </p:nvPicPr>
        <p:blipFill>
          <a:blip r:embed="rId2"/>
          <a:srcRect/>
          <a:stretch>
            <a:fillRect/>
          </a:stretch>
        </p:blipFill>
        <p:spPr>
          <a:xfrm>
            <a:off x="3366555" y="1882452"/>
            <a:ext cx="2043430" cy="3632200"/>
          </a:xfrm>
          <a:prstGeom prst="rect">
            <a:avLst/>
          </a:prstGeom>
          <a:effectLst>
            <a:outerShdw blurRad="50800" dist="38100" dir="2700000" algn="tl" rotWithShape="0">
              <a:prstClr val="black">
                <a:alpha val="40000"/>
              </a:prstClr>
            </a:outerShdw>
          </a:effectLst>
        </p:spPr>
      </p:pic>
      <p:grpSp>
        <p:nvGrpSpPr>
          <p:cNvPr id="9" name="组合 8"/>
          <p:cNvGrpSpPr/>
          <p:nvPr/>
        </p:nvGrpSpPr>
        <p:grpSpPr>
          <a:xfrm>
            <a:off x="849983" y="1882451"/>
            <a:ext cx="2172970" cy="3632201"/>
            <a:chOff x="1090" y="2178"/>
            <a:chExt cx="3422" cy="5840"/>
          </a:xfrm>
          <a:effectLst>
            <a:outerShdw blurRad="50800" dist="38100" dir="2700000" algn="tl" rotWithShape="0">
              <a:prstClr val="black">
                <a:alpha val="40000"/>
              </a:prstClr>
            </a:outerShdw>
          </a:effectLst>
        </p:grpSpPr>
        <p:pic>
          <p:nvPicPr>
            <p:cNvPr id="10" name="图片 9" descr="微信图片_20210305220318"/>
            <p:cNvPicPr>
              <a:picLocks noChangeAspect="1"/>
            </p:cNvPicPr>
            <p:nvPr/>
          </p:nvPicPr>
          <p:blipFill>
            <a:blip r:embed="rId3"/>
            <a:stretch>
              <a:fillRect/>
            </a:stretch>
          </p:blipFill>
          <p:spPr>
            <a:xfrm>
              <a:off x="1090" y="2178"/>
              <a:ext cx="3218" cy="5840"/>
            </a:xfrm>
            <a:prstGeom prst="rect">
              <a:avLst/>
            </a:prstGeom>
          </p:spPr>
        </p:pic>
        <p:sp>
          <p:nvSpPr>
            <p:cNvPr id="11" name="矩形 10"/>
            <p:cNvSpPr/>
            <p:nvPr/>
          </p:nvSpPr>
          <p:spPr>
            <a:xfrm>
              <a:off x="3242" y="2432"/>
              <a:ext cx="1271" cy="457"/>
            </a:xfrm>
            <a:prstGeom prst="rect">
              <a:avLst/>
            </a:prstGeom>
            <a:solidFill>
              <a:srgbClr val="00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12" name="矩形 11"/>
          <p:cNvSpPr/>
          <p:nvPr/>
        </p:nvSpPr>
        <p:spPr>
          <a:xfrm>
            <a:off x="5768607" y="1455050"/>
            <a:ext cx="5643513" cy="5085303"/>
          </a:xfrm>
          <a:prstGeom prst="rect">
            <a:avLst/>
          </a:prstGeom>
        </p:spPr>
        <p:txBody>
          <a:bodyPr wrap="square">
            <a:spAutoFit/>
          </a:bodyPr>
          <a:lstStyle/>
          <a:p>
            <a:pPr indent="457200">
              <a:lnSpc>
                <a:spcPct val="150000"/>
              </a:lnSpc>
              <a:spcBef>
                <a:spcPts val="1000"/>
              </a:spcBef>
              <a:spcAft>
                <a:spcPts val="0"/>
              </a:spcAft>
              <a:defRPr/>
            </a:pP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点击成绩分析页面中的</a:t>
            </a:r>
            <a:r>
              <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我的平时分</a:t>
            </a:r>
            <a:r>
              <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，可以进入平时成绩详情页面。</a:t>
            </a:r>
            <a:endPar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spcBef>
                <a:spcPts val="1000"/>
              </a:spcBef>
              <a:spcAft>
                <a:spcPts val="0"/>
              </a:spcAft>
              <a:defRPr/>
            </a:pP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平时成绩由</a:t>
            </a:r>
            <a:r>
              <a:rPr lang="zh-CN" altLang="zh-CN"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学习进度、学习习惯、问答互动</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三部分组成，点击</a:t>
            </a:r>
            <a:r>
              <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【攻略】</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图标，可以进入查看具体的获取指南。</a:t>
            </a:r>
            <a:endPar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spcBef>
                <a:spcPts val="1000"/>
              </a:spcBef>
              <a:spcAft>
                <a:spcPts val="0"/>
              </a:spcAft>
              <a:defRPr/>
            </a:pPr>
            <a:r>
              <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学习进度</a:t>
            </a:r>
            <a:r>
              <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部分</a:t>
            </a:r>
            <a:endPar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spcBef>
                <a:spcPts val="1000"/>
              </a:spcBef>
              <a:defRPr/>
            </a:pPr>
            <a:r>
              <a:rPr lang="zh-CN" altLang="en-US"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在学习结束时间之前，学习完课程包含的所有教程视频以及完成所有的章测试即可获得全部的学习进度，即</a:t>
            </a:r>
            <a:r>
              <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学习进度分=看视频+做章节测试</a:t>
            </a:r>
            <a:r>
              <a:rPr lang="zh-CN" altLang="en-US"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，所以一定不要忽略做测试。</a:t>
            </a:r>
            <a:endParaRPr lang="zh-CN" altLang="en-US"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30000"/>
              </a:lnSpc>
              <a:spcBef>
                <a:spcPts val="1000"/>
              </a:spcBef>
              <a:spcAft>
                <a:spcPts val="0"/>
              </a:spcAft>
              <a:defRPr/>
            </a:pPr>
            <a:endPar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3" name="图片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9970" y="1455050"/>
            <a:ext cx="2238375" cy="4516120"/>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4177" y="1785935"/>
            <a:ext cx="2238375" cy="3886200"/>
          </a:xfrm>
          <a:prstGeom prst="rect">
            <a:avLst/>
          </a:prstGeom>
          <a:effectLst>
            <a:outerShdw blurRad="50800" dist="38100" dir="2700000" algn="tl" rotWithShape="0">
              <a:prstClr val="black">
                <a:alpha val="40000"/>
              </a:prstClr>
            </a:outerShdw>
          </a:effectLst>
        </p:spPr>
      </p:pic>
      <p:sp>
        <p:nvSpPr>
          <p:cNvPr id="2" name="文本框 1"/>
          <p:cNvSpPr txBox="1"/>
          <p:nvPr/>
        </p:nvSpPr>
        <p:spPr>
          <a:xfrm>
            <a:off x="5142687" y="1455050"/>
            <a:ext cx="6336704" cy="4169410"/>
          </a:xfrm>
          <a:prstGeom prst="rect">
            <a:avLst/>
          </a:prstGeom>
          <a:noFill/>
        </p:spPr>
        <p:txBody>
          <a:bodyPr wrap="square" rtlCol="0">
            <a:spAutoFit/>
          </a:bodyPr>
          <a:p>
            <a:pPr indent="457200">
              <a:lnSpc>
                <a:spcPct val="150000"/>
              </a:lnSpc>
              <a:spcBef>
                <a:spcPts val="500"/>
              </a:spcBef>
            </a:pP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学习习惯</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部分</a:t>
            </a:r>
            <a:endPar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indent="457200">
              <a:lnSpc>
                <a:spcPct val="150000"/>
              </a:lnSpc>
              <a:spcBef>
                <a:spcPts val="500"/>
              </a:spcBef>
              <a:defRPr/>
            </a:pP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学生当天的</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有效时长大于25分钟</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以上记作一次规律学习，学习频次按照课程在线视频总时长进行计算；</a:t>
            </a:r>
            <a:endPar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spcBef>
                <a:spcPts val="500"/>
              </a:spcBef>
              <a:defRPr/>
            </a:pP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学习时长指学生通过</a:t>
            </a:r>
            <a:r>
              <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PC</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APP</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观看学分课教程里</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未学习过的视频</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时长，正常模式看视频都统计进学习时长中；</a:t>
            </a:r>
            <a:endPar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spcBef>
                <a:spcPts val="500"/>
              </a:spcBef>
              <a:defRPr/>
            </a:pPr>
            <a:r>
              <a:rPr lang="zh-CN" altLang="en-US"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观看缓存视频联网后系统会自动上传数据</a:t>
            </a:r>
            <a:r>
              <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indent="457200">
              <a:lnSpc>
                <a:spcPct val="150000"/>
              </a:lnSpc>
              <a:spcBef>
                <a:spcPts val="500"/>
              </a:spcBef>
              <a:defRPr/>
            </a:pP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 1.</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重复观看不记为有效时长</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endPar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indent="457200">
              <a:lnSpc>
                <a:spcPct val="150000"/>
              </a:lnSpc>
              <a:spcBef>
                <a:spcPts val="500"/>
              </a:spcBef>
              <a:defRPr/>
            </a:pP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2.</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学习时长指的是</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观看视频</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的时长，不包含</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见面课直播</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及</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回放</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endPar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indent="457200">
              <a:lnSpc>
                <a:spcPct val="150000"/>
              </a:lnSpc>
              <a:spcBef>
                <a:spcPts val="500"/>
              </a:spcBef>
              <a:defRPr/>
            </a:pP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3.</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“学习习惯”中的分数及天数</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次日上午</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更新</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endPar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6" name="文本框 5"/>
          <p:cNvSpPr txBox="1"/>
          <p:nvPr/>
        </p:nvSpPr>
        <p:spPr>
          <a:xfrm>
            <a:off x="5026660" y="1195705"/>
            <a:ext cx="6626860" cy="4923155"/>
          </a:xfrm>
          <a:prstGeom prst="rect">
            <a:avLst/>
          </a:prstGeom>
          <a:noFill/>
        </p:spPr>
        <p:txBody>
          <a:bodyPr wrap="square" rtlCol="0">
            <a:spAutoFit/>
          </a:bodyPr>
          <a:lstStyle/>
          <a:p>
            <a:pPr indent="457200" algn="l">
              <a:lnSpc>
                <a:spcPct val="150000"/>
              </a:lnSpc>
              <a:spcBef>
                <a:spcPts val="1000"/>
              </a:spcBef>
            </a:pP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学习互动</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部分</a:t>
            </a:r>
            <a:endPar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indent="457200" algn="l">
              <a:lnSpc>
                <a:spcPct val="150000"/>
              </a:lnSpc>
              <a:spcBef>
                <a:spcPts val="1000"/>
              </a:spcBef>
              <a:defRPr/>
            </a:pPr>
            <a:r>
              <a:rPr 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互动分=</a:t>
            </a:r>
            <a:r>
              <a:rPr lang="zh-CN"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（分子/分母）*互动分总分数*百分比</a:t>
            </a:r>
            <a:r>
              <a:rPr 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，最终四舍五入。</a:t>
            </a:r>
            <a:endParaRPr lang="zh-CN" sz="1600" dirty="0">
              <a:latin typeface="微软雅黑" panose="020B0503020204020204" pitchFamily="34" charset="-122"/>
              <a:ea typeface="微软雅黑" panose="020B0503020204020204" pitchFamily="34" charset="-122"/>
              <a:cs typeface="微软雅黑" panose="020B0503020204020204" pitchFamily="34" charset="-122"/>
            </a:endParaRPr>
          </a:p>
          <a:p>
            <a:pPr indent="457200" algn="l">
              <a:lnSpc>
                <a:spcPct val="150000"/>
              </a:lnSpc>
              <a:spcBef>
                <a:spcPts val="1000"/>
              </a:spcBef>
              <a:defRPr/>
            </a:pP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分母：本人单门课程下的提问、回答数相加，不包括自己删除的。</a:t>
            </a:r>
            <a:endPar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gn="l">
              <a:lnSpc>
                <a:spcPct val="150000"/>
              </a:lnSpc>
              <a:spcBef>
                <a:spcPts val="1000"/>
              </a:spcBef>
              <a:defRPr/>
            </a:pP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分子：本人单门课程下有有效回答（学生身份回答）的提问数和本人有效回答数相加，再乘以系统预设值。</a:t>
            </a:r>
            <a:endPar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gn="l">
              <a:lnSpc>
                <a:spcPct val="150000"/>
              </a:lnSpc>
              <a:spcBef>
                <a:spcPts val="1000"/>
              </a:spcBef>
              <a:defRPr/>
            </a:pP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百分比：</a:t>
            </a:r>
            <a:r>
              <a:rPr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百分比范围在10%—100%之间，分母越大，则百分比越大。</a:t>
            </a:r>
            <a:r>
              <a:rPr 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 </a:t>
            </a:r>
            <a:endParaRPr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indent="457200" algn="l">
              <a:lnSpc>
                <a:spcPct val="150000"/>
              </a:lnSpc>
              <a:spcBef>
                <a:spcPts val="1000"/>
              </a:spcBef>
              <a:defRPr/>
            </a:pP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分子的附加项：针对有效的单个提问或单个回答，有有效回答的提问有老师、同学回答围观，有效回答有老师、同学点赞评论，达到一定数量，则会额外增加一定的分子附加值，由系统自动计算。</a:t>
            </a:r>
            <a:endPar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spcBef>
                <a:spcPts val="1000"/>
              </a:spcBef>
            </a:pPr>
            <a:endParaRPr lang="zh-CN" altLang="en-US" sz="1600" b="1"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pic>
        <p:nvPicPr>
          <p:cNvPr id="2" name="图片 1"/>
          <p:cNvPicPr>
            <a:picLocks noChangeAspect="1"/>
          </p:cNvPicPr>
          <p:nvPr>
            <p:custDataLst>
              <p:tags r:id="rId2"/>
            </p:custDataLst>
          </p:nvPr>
        </p:nvPicPr>
        <p:blipFill>
          <a:blip r:embed="rId3"/>
          <a:stretch>
            <a:fillRect/>
          </a:stretch>
        </p:blipFill>
        <p:spPr>
          <a:xfrm>
            <a:off x="1447165" y="1548130"/>
            <a:ext cx="2911475" cy="37617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6" name="文本框 5"/>
          <p:cNvSpPr txBox="1"/>
          <p:nvPr/>
        </p:nvSpPr>
        <p:spPr>
          <a:xfrm>
            <a:off x="4436110" y="1366520"/>
            <a:ext cx="6955790" cy="2933065"/>
          </a:xfrm>
          <a:prstGeom prst="rect">
            <a:avLst/>
          </a:prstGeom>
          <a:noFill/>
        </p:spPr>
        <p:txBody>
          <a:bodyPr wrap="square">
            <a:spAutoFit/>
          </a:bodyPr>
          <a:lstStyle/>
          <a:p>
            <a:pPr indent="457200" algn="l">
              <a:lnSpc>
                <a:spcPct val="150000"/>
              </a:lnSpc>
              <a:spcBef>
                <a:spcPts val="1000"/>
              </a:spcBef>
              <a:defRPr/>
            </a:pP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学习互动</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注意事项</a:t>
            </a:r>
            <a:endPar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gn="l">
              <a:lnSpc>
                <a:spcPct val="150000"/>
              </a:lnSpc>
              <a:spcBef>
                <a:spcPts val="1000"/>
              </a:spcBef>
              <a:defRPr/>
            </a:pP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系统审核屏蔽、审核人员删除、老师删除的提问和回答均“无效”；</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回答字数</a:t>
            </a:r>
            <a:r>
              <a:rPr lang="zh-CN" altLang="en-US"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少于3（含）</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，系统将直接判为“无效”。任何符号均不计数。</a:t>
            </a:r>
            <a:r>
              <a:rPr lang="zh-CN" altLang="en-US"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学习时间结束</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后发布的提问和回答均为“无效”；互动分在</a:t>
            </a:r>
            <a:r>
              <a:rPr lang="zh-CN" altLang="en-US"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学习时间截止</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后固化，即最终的互动分会在学习时间结束后的凌晨进行计算，即次日上午学生看到的互动分即为</a:t>
            </a:r>
            <a:r>
              <a:rPr lang="zh-CN" altLang="en-US"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最终得分</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spcBef>
                <a:spcPts val="1000"/>
              </a:spcBef>
              <a:defRPr/>
            </a:pP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    </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8" name="内容占位符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97676" y="1571348"/>
            <a:ext cx="2345624" cy="4417972"/>
          </a:xfrm>
          <a:effectLst>
            <a:outerShdw blurRad="50800" dist="38100" dir="2700000" algn="tl" rotWithShape="0">
              <a:prstClr val="black">
                <a:alpha val="40000"/>
              </a:prstClr>
            </a:outerShdw>
          </a:effectLst>
        </p:spPr>
      </p:pic>
      <p:sp>
        <p:nvSpPr>
          <p:cNvPr id="2" name="文本框 1"/>
          <p:cNvSpPr txBox="1"/>
          <p:nvPr>
            <p:custDataLst>
              <p:tags r:id="rId3"/>
            </p:custDataLst>
          </p:nvPr>
        </p:nvSpPr>
        <p:spPr>
          <a:xfrm>
            <a:off x="4436110" y="3999865"/>
            <a:ext cx="6946265" cy="645160"/>
          </a:xfrm>
          <a:prstGeom prst="rect">
            <a:avLst/>
          </a:prstGeom>
          <a:noFill/>
        </p:spPr>
        <p:txBody>
          <a:bodyPr wrap="square" rtlCol="0">
            <a:spAutoFit/>
          </a:bodyPr>
          <a:p>
            <a:r>
              <a:rPr lang="zh-CN" altLang="en-US">
                <a:solidFill>
                  <a:srgbClr val="0070C0"/>
                </a:solidFill>
              </a:rPr>
              <a:t>欲知更多关于学习问答的攻略建议，点击课程【问答】入口后，在置顶的【课程问答小助手】下方文字处了解。</a:t>
            </a:r>
            <a:endParaRPr lang="zh-CN" altLang="en-US">
              <a:solidFill>
                <a:srgbClr val="0070C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6" name="矩形 5"/>
          <p:cNvSpPr/>
          <p:nvPr/>
        </p:nvSpPr>
        <p:spPr>
          <a:xfrm>
            <a:off x="6085643" y="1705652"/>
            <a:ext cx="4920791" cy="4799965"/>
          </a:xfrm>
          <a:prstGeom prst="rect">
            <a:avLst/>
          </a:prstGeom>
        </p:spPr>
        <p:txBody>
          <a:bodyPr wrap="square">
            <a:spAutoFit/>
          </a:bodyPr>
          <a:lstStyle/>
          <a:p>
            <a:r>
              <a:rPr lang="zh-CN"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见面课</a:t>
            </a:r>
            <a:r>
              <a:rPr lang="zh-CN"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模块</a:t>
            </a:r>
            <a:endPar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endPar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具体参与方式请关注教务处或者本校课程老师通知。</a:t>
            </a:r>
            <a:endPar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endPar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见面课后会有课后测试题， 见面课测试题只有一次机会，需要各位同学认真作答！！！</a:t>
            </a:r>
            <a:endPar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见面课测试不设</a:t>
            </a:r>
            <a:r>
              <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查看答案</a:t>
            </a:r>
            <a:r>
              <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endPar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有安排见面课学习的同学请注意，每次见面课可能由一个或是多个视频组成，需要完成全部视频观看才能获得全部分数；</a:t>
            </a:r>
            <a:endPar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endPar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8" name="图片 7"/>
          <p:cNvPicPr/>
          <p:nvPr/>
        </p:nvPicPr>
        <p:blipFill>
          <a:blip r:embed="rId2" cstate="print">
            <a:extLst>
              <a:ext uri="{28A0092B-C50C-407E-A947-70E740481C1C}">
                <a14:useLocalDpi xmlns:a14="http://schemas.microsoft.com/office/drawing/2010/main" val="0"/>
              </a:ext>
            </a:extLst>
          </a:blip>
          <a:srcRect b="4888"/>
          <a:stretch>
            <a:fillRect/>
          </a:stretch>
        </p:blipFill>
        <p:spPr>
          <a:xfrm>
            <a:off x="2356090" y="1466288"/>
            <a:ext cx="2394635" cy="4415531"/>
          </a:xfrm>
          <a:prstGeom prst="rect">
            <a:avLst/>
          </a:prstGeom>
          <a:noFill/>
          <a:ln w="12700" cmpd="sng">
            <a:solidFill>
              <a:schemeClr val="accent6">
                <a:lumMod val="20000"/>
                <a:lumOff val="80000"/>
              </a:schemeClr>
            </a:solidFill>
            <a:prstDash val="solid"/>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6" name="矩形 5"/>
          <p:cNvSpPr/>
          <p:nvPr/>
        </p:nvSpPr>
        <p:spPr>
          <a:xfrm>
            <a:off x="5619808" y="1455050"/>
            <a:ext cx="5800627" cy="6417141"/>
          </a:xfrm>
          <a:prstGeom prst="rect">
            <a:avLst/>
          </a:prstGeom>
        </p:spPr>
        <p:txBody>
          <a:bodyPr wrap="square">
            <a:spAutoFit/>
          </a:bodyPr>
          <a:lstStyle/>
          <a:p>
            <a:pPr indent="457200">
              <a:lnSpc>
                <a:spcPct val="150000"/>
              </a:lnSpc>
            </a:pPr>
            <a:r>
              <a:rPr lang="zh-CN" altLang="zh-CN" sz="2000" dirty="0">
                <a:solidFill>
                  <a:srgbClr val="27A98C"/>
                </a:solidFill>
                <a:latin typeface="微软雅黑" panose="020B0503020204020204" pitchFamily="34" charset="-122"/>
                <a:ea typeface="微软雅黑" panose="020B0503020204020204" pitchFamily="34" charset="-122"/>
              </a:rPr>
              <a:t>【教程】</a:t>
            </a:r>
            <a:r>
              <a:rPr lang="zh-CN" altLang="zh-CN" sz="1600" dirty="0">
                <a:solidFill>
                  <a:srgbClr val="5A514A"/>
                </a:solidFill>
                <a:latin typeface="微软雅黑" panose="020B0503020204020204" pitchFamily="34" charset="-122"/>
                <a:ea typeface="微软雅黑" panose="020B0503020204020204" pitchFamily="34" charset="-122"/>
              </a:rPr>
              <a:t>下显示则为本课程的课程目录及对应的课程视频及每节视频的视频长度。</a:t>
            </a:r>
            <a:endParaRPr lang="en-US" altLang="zh-CN" sz="1600" dirty="0">
              <a:solidFill>
                <a:srgbClr val="5A514A"/>
              </a:solidFill>
              <a:latin typeface="微软雅黑" panose="020B0503020204020204" pitchFamily="34" charset="-122"/>
              <a:ea typeface="微软雅黑" panose="020B0503020204020204" pitchFamily="34" charset="-122"/>
            </a:endParaRPr>
          </a:p>
          <a:p>
            <a:pPr indent="457200">
              <a:lnSpc>
                <a:spcPct val="150000"/>
              </a:lnSpc>
            </a:pPr>
            <a:r>
              <a:rPr lang="zh-CN" altLang="zh-CN" sz="1600" dirty="0">
                <a:solidFill>
                  <a:srgbClr val="5A514A"/>
                </a:solidFill>
                <a:latin typeface="微软雅黑" panose="020B0503020204020204" pitchFamily="34" charset="-122"/>
                <a:ea typeface="微软雅黑" panose="020B0503020204020204" pitchFamily="34" charset="-122"/>
              </a:rPr>
              <a:t>智慧树视频学习进度是根据学生的累计观看时间来计算的，拖拽播放进度条是无法累计观看时间的，请认真观看视频。</a:t>
            </a:r>
            <a:endParaRPr lang="en-US" altLang="zh-CN" sz="1600" dirty="0">
              <a:solidFill>
                <a:srgbClr val="5A514A"/>
              </a:solidFill>
              <a:latin typeface="微软雅黑" panose="020B0503020204020204" pitchFamily="34" charset="-122"/>
              <a:ea typeface="微软雅黑" panose="020B0503020204020204" pitchFamily="34" charset="-122"/>
            </a:endParaRPr>
          </a:p>
          <a:p>
            <a:pPr indent="457200">
              <a:lnSpc>
                <a:spcPct val="150000"/>
              </a:lnSpc>
            </a:pPr>
            <a:r>
              <a:rPr lang="zh-CN" altLang="zh-CN" sz="1600" dirty="0">
                <a:solidFill>
                  <a:srgbClr val="5A514A"/>
                </a:solidFill>
                <a:latin typeface="微软雅黑" panose="020B0503020204020204" pitchFamily="34" charset="-122"/>
                <a:ea typeface="微软雅黑" panose="020B0503020204020204" pitchFamily="34" charset="-122"/>
              </a:rPr>
              <a:t>当前视频观看完毕后，请手动切换至下一个小节进行播放，已完成的小节前方会出现打勾的标志，此时您可以获得该节视频的学习进度。若未显示打勾的标志，则说明该节视频还未完整观看完毕，请继续观看。</a:t>
            </a:r>
            <a:endParaRPr lang="en-US" altLang="zh-CN" sz="1600" dirty="0">
              <a:solidFill>
                <a:srgbClr val="5A514A"/>
              </a:solidFill>
              <a:latin typeface="微软雅黑" panose="020B0503020204020204" pitchFamily="34" charset="-122"/>
              <a:ea typeface="微软雅黑" panose="020B0503020204020204" pitchFamily="34" charset="-122"/>
            </a:endParaRPr>
          </a:p>
          <a:p>
            <a:pPr indent="457200">
              <a:lnSpc>
                <a:spcPct val="150000"/>
              </a:lnSpc>
            </a:pPr>
            <a:r>
              <a:rPr lang="zh-CN" altLang="zh-CN" sz="1600" dirty="0">
                <a:solidFill>
                  <a:srgbClr val="5A514A"/>
                </a:solidFill>
                <a:latin typeface="微软雅黑" panose="020B0503020204020204" pitchFamily="34" charset="-122"/>
                <a:ea typeface="微软雅黑" panose="020B0503020204020204" pitchFamily="34" charset="-122"/>
              </a:rPr>
              <a:t>如果在观看视频时出现卡顿，可在全屏模式下播放器底部右下角切换来调整清晰度。也可以先下载教程视频，下载后可离线（非联网状态）观看视频，等到下次联网时会自动提交离线进度。已下载成功的视频会在【教程】列表中有标识。</a:t>
            </a:r>
            <a:endParaRPr lang="zh-CN" altLang="zh-CN" sz="1600" dirty="0">
              <a:solidFill>
                <a:srgbClr val="5A514A"/>
              </a:solidFill>
              <a:latin typeface="微软雅黑" panose="020B0503020204020204" pitchFamily="34" charset="-122"/>
              <a:ea typeface="微软雅黑" panose="020B0503020204020204" pitchFamily="34" charset="-122"/>
            </a:endParaRPr>
          </a:p>
          <a:p>
            <a:pPr indent="457200">
              <a:lnSpc>
                <a:spcPct val="150000"/>
              </a:lnSpc>
            </a:pPr>
            <a:endParaRPr lang="en-US" altLang="zh-CN" sz="1600" dirty="0">
              <a:solidFill>
                <a:srgbClr val="5A514A"/>
              </a:solidFill>
              <a:latin typeface="微软雅黑" panose="020B0503020204020204" pitchFamily="34" charset="-122"/>
              <a:ea typeface="微软雅黑" panose="020B0503020204020204" pitchFamily="34" charset="-122"/>
            </a:endParaRPr>
          </a:p>
          <a:p>
            <a:endParaRPr lang="zh-CN" altLang="zh-CN" sz="1600" dirty="0">
              <a:solidFill>
                <a:srgbClr val="5A514A"/>
              </a:solidFill>
              <a:latin typeface="微软雅黑" panose="020B0503020204020204" pitchFamily="34" charset="-122"/>
              <a:ea typeface="微软雅黑" panose="020B0503020204020204" pitchFamily="34" charset="-122"/>
            </a:endParaRPr>
          </a:p>
          <a:p>
            <a:endParaRPr lang="zh-CN" altLang="zh-CN" sz="1600" dirty="0">
              <a:solidFill>
                <a:srgbClr val="5A514A"/>
              </a:solidFill>
              <a:latin typeface="微软雅黑" panose="020B0503020204020204" pitchFamily="34" charset="-122"/>
              <a:ea typeface="微软雅黑" panose="020B0503020204020204" pitchFamily="34" charset="-122"/>
            </a:endParaRPr>
          </a:p>
          <a:p>
            <a:endParaRPr lang="zh-CN" altLang="zh-CN" sz="1600" dirty="0">
              <a:solidFill>
                <a:srgbClr val="5A514A"/>
              </a:solidFill>
              <a:latin typeface="微软雅黑" panose="020B0503020204020204" pitchFamily="34" charset="-122"/>
              <a:ea typeface="微软雅黑" panose="020B0503020204020204" pitchFamily="34" charset="-122"/>
            </a:endParaRPr>
          </a:p>
          <a:p>
            <a:endParaRPr lang="zh-CN" altLang="zh-CN" sz="1600" dirty="0">
              <a:solidFill>
                <a:srgbClr val="5A514A"/>
              </a:solidFill>
              <a:latin typeface="微软雅黑" panose="020B0503020204020204" pitchFamily="34" charset="-122"/>
              <a:ea typeface="微软雅黑" panose="020B0503020204020204" pitchFamily="34" charset="-122"/>
            </a:endParaRPr>
          </a:p>
          <a:p>
            <a:endParaRPr lang="zh-CN" altLang="zh-CN" sz="1600" dirty="0">
              <a:solidFill>
                <a:srgbClr val="5A514A"/>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3426" y="1567148"/>
            <a:ext cx="2469152" cy="4429476"/>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6" name="矩形 5"/>
          <p:cNvSpPr/>
          <p:nvPr/>
        </p:nvSpPr>
        <p:spPr>
          <a:xfrm>
            <a:off x="5388888" y="1534079"/>
            <a:ext cx="6096000" cy="5402313"/>
          </a:xfrm>
          <a:prstGeom prst="rect">
            <a:avLst/>
          </a:prstGeom>
        </p:spPr>
        <p:txBody>
          <a:bodyPr>
            <a:spAutoFit/>
          </a:bodyPr>
          <a:lstStyle/>
          <a:p>
            <a:pPr marL="228600" indent="266700"/>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作业考试</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模块</a:t>
            </a:r>
            <a:endPar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indent="266700">
              <a:lnSpc>
                <a:spcPct val="130000"/>
              </a:lnSpc>
              <a:spcBef>
                <a:spcPts val="1000"/>
              </a:spcBef>
              <a:defRPr/>
            </a:pP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点击</a:t>
            </a:r>
            <a:r>
              <a:rPr lang="zh-CN"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【学习】</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模块下课程卡片的</a:t>
            </a:r>
            <a:r>
              <a:rPr lang="zh-CN"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【作业考试】</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入口，进入作业考试</a:t>
            </a:r>
            <a:r>
              <a:rPr lang="zh-CN"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【未上交】</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列表</a:t>
            </a:r>
            <a:endPar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266700">
              <a:lnSpc>
                <a:spcPct val="130000"/>
              </a:lnSpc>
              <a:spcBef>
                <a:spcPts val="1000"/>
              </a:spcBef>
              <a:defRPr/>
            </a:pPr>
            <a:r>
              <a:rPr lang="zh-CN" altLang="en-US"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每个章节都有章测试，</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超过课程学习时间，章测试将无法提交，请注意章测试的截止时间。</a:t>
            </a:r>
            <a:endPar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266700">
              <a:lnSpc>
                <a:spcPct val="130000"/>
              </a:lnSpc>
              <a:spcBef>
                <a:spcPts val="1000"/>
              </a:spcBef>
              <a:defRPr/>
            </a:pPr>
            <a:r>
              <a:rPr lang="zh-CN" altLang="en-US"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期末考试</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有相应的开放及截止时间，考试开放之时，也就是学习结束之时，即除了考试，其他任何学习相关的内容均不再计分。</a:t>
            </a:r>
            <a:endPar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266700">
              <a:lnSpc>
                <a:spcPct val="130000"/>
              </a:lnSpc>
              <a:spcBef>
                <a:spcPts val="1000"/>
              </a:spcBef>
              <a:defRPr/>
            </a:pP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考试都是有时间限制的，不要抱着“看一看”的心理去打开考试，试卷打开后，即使关闭</a:t>
            </a:r>
            <a:r>
              <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APP</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，时间仍会继续计时，一旦考试时限到了，试卷将会被系统自动提交。</a:t>
            </a:r>
            <a:endPar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266700">
              <a:lnSpc>
                <a:spcPct val="130000"/>
              </a:lnSpc>
              <a:spcBef>
                <a:spcPts val="1000"/>
              </a:spcBef>
              <a:defRPr/>
            </a:pPr>
            <a:r>
              <a:rPr lang="zh-CN"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注意;如果在12月28日23:30打开试卷，答题时间也不会超过考试的截止时间12月28日23:59。</a:t>
            </a:r>
            <a:endParaRPr lang="zh-CN"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indent="266700">
              <a:lnSpc>
                <a:spcPct val="130000"/>
              </a:lnSpc>
              <a:spcBef>
                <a:spcPts val="1000"/>
              </a:spcBef>
              <a:defRPr/>
            </a:pPr>
            <a:endParaRPr lang="zh-CN"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indent="266700">
              <a:lnSpc>
                <a:spcPct val="130000"/>
              </a:lnSpc>
              <a:spcBef>
                <a:spcPts val="1000"/>
              </a:spcBef>
              <a:defRPr/>
            </a:pPr>
            <a:endPar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8" name="图片 7"/>
          <p:cNvPicPr/>
          <p:nvPr/>
        </p:nvPicPr>
        <p:blipFill>
          <a:blip r:embed="rId2" cstate="print">
            <a:extLst>
              <a:ext uri="{28A0092B-C50C-407E-A947-70E740481C1C}">
                <a14:useLocalDpi xmlns:a14="http://schemas.microsoft.com/office/drawing/2010/main" val="0"/>
              </a:ext>
            </a:extLst>
          </a:blip>
          <a:srcRect b="4888"/>
          <a:stretch>
            <a:fillRect/>
          </a:stretch>
        </p:blipFill>
        <p:spPr>
          <a:xfrm>
            <a:off x="2072005" y="1624614"/>
            <a:ext cx="2398384" cy="4335496"/>
          </a:xfrm>
          <a:prstGeom prst="rect">
            <a:avLst/>
          </a:prstGeom>
          <a:noFill/>
          <a:ln w="12700" cmpd="sng">
            <a:solidFill>
              <a:schemeClr val="accent6">
                <a:lumMod val="20000"/>
                <a:lumOff val="80000"/>
              </a:schemeClr>
            </a:solidFill>
            <a:prstDash val="solid"/>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sp>
        <p:nvSpPr>
          <p:cNvPr id="13" name="KSO_GN1"/>
          <p:cNvSpPr txBox="1">
            <a:spLocks noChangeArrowheads="1"/>
          </p:cNvSpPr>
          <p:nvPr/>
        </p:nvSpPr>
        <p:spPr bwMode="auto">
          <a:xfrm>
            <a:off x="6178196" y="2954323"/>
            <a:ext cx="3159634" cy="692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zh-CN" altLang="en-US" sz="4800" b="1" i="0" u="none" strike="noStrike" kern="1200" cap="none" spc="0" normalizeH="0" baseline="0" noProof="0" dirty="0">
                <a:ln>
                  <a:noFill/>
                </a:ln>
                <a:solidFill>
                  <a:srgbClr val="3C4856"/>
                </a:solidFill>
                <a:effectLst/>
                <a:uLnTx/>
                <a:uFillTx/>
                <a:latin typeface="印品黑体" panose="00000500000000000000" pitchFamily="2" charset="-122"/>
                <a:ea typeface="印品黑体" panose="00000500000000000000" pitchFamily="2" charset="-122"/>
                <a:cs typeface="Arial" panose="020B0604020202020204" pitchFamily="34" charset="0"/>
              </a:rPr>
              <a:t>知到 </a:t>
            </a:r>
            <a:r>
              <a:rPr kumimoji="0" lang="en-US" altLang="zh-CN" sz="4800" b="1" i="0" u="none" strike="noStrike" kern="1200" cap="none" spc="0" normalizeH="0" baseline="0" noProof="0" dirty="0">
                <a:ln>
                  <a:noFill/>
                </a:ln>
                <a:solidFill>
                  <a:srgbClr val="3C4856"/>
                </a:solidFill>
                <a:effectLst/>
                <a:uLnTx/>
                <a:uFillTx/>
                <a:latin typeface="印品黑体" panose="00000500000000000000" pitchFamily="2" charset="-122"/>
                <a:ea typeface="印品黑体" panose="00000500000000000000" pitchFamily="2" charset="-122"/>
                <a:cs typeface="Arial" panose="020B0604020202020204" pitchFamily="34" charset="0"/>
              </a:rPr>
              <a:t>APP</a:t>
            </a:r>
            <a:endParaRPr kumimoji="0" lang="zh-CN" altLang="en-US" sz="4800" b="1" i="0" u="none" strike="noStrike" kern="1200" cap="none" spc="0" normalizeH="0" baseline="0" noProof="0" dirty="0">
              <a:ln>
                <a:noFill/>
              </a:ln>
              <a:solidFill>
                <a:srgbClr val="3C4856"/>
              </a:solidFill>
              <a:effectLst/>
              <a:uLnTx/>
              <a:uFillTx/>
              <a:latin typeface="印品黑体" panose="00000500000000000000" pitchFamily="2" charset="-122"/>
              <a:ea typeface="印品黑体" panose="00000500000000000000" pitchFamily="2" charset="-122"/>
              <a:cs typeface="Arial" panose="020B0604020202020204" pitchFamily="34" charset="0"/>
            </a:endParaRPr>
          </a:p>
        </p:txBody>
      </p:sp>
      <p:sp>
        <p:nvSpPr>
          <p:cNvPr id="19" name="文本框 2"/>
          <p:cNvSpPr txBox="1">
            <a:spLocks noChangeArrowheads="1"/>
          </p:cNvSpPr>
          <p:nvPr/>
        </p:nvSpPr>
        <p:spPr bwMode="auto">
          <a:xfrm flipH="1">
            <a:off x="6342541" y="3687097"/>
            <a:ext cx="2774825" cy="523220"/>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dist" eaLnBrk="1" hangingPunct="1">
              <a:lnSpc>
                <a:spcPct val="100000"/>
              </a:lnSpc>
              <a:spcBef>
                <a:spcPct val="0"/>
              </a:spcBef>
              <a:buFontTx/>
              <a:buNone/>
            </a:pPr>
            <a:r>
              <a:rPr lang="zh-CN" altLang="en-US" dirty="0">
                <a:solidFill>
                  <a:srgbClr val="3C4856"/>
                </a:solidFill>
                <a:latin typeface="+mj-ea"/>
                <a:ea typeface="+mj-ea"/>
              </a:rPr>
              <a:t>用手机随时学习</a:t>
            </a:r>
            <a:endParaRPr lang="zh-CN" altLang="en-US" dirty="0">
              <a:solidFill>
                <a:srgbClr val="3C4856"/>
              </a:solidFill>
              <a:latin typeface="+mj-ea"/>
              <a:ea typeface="+mj-ea"/>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pic>
        <p:nvPicPr>
          <p:cNvPr id="24" name="图片 23"/>
          <p:cNvPicPr>
            <a:picLocks noChangeAspect="1"/>
          </p:cNvPicPr>
          <p:nvPr/>
        </p:nvPicPr>
        <p:blipFill>
          <a:blip r:embed="rId2"/>
          <a:stretch>
            <a:fillRect/>
          </a:stretch>
        </p:blipFill>
        <p:spPr>
          <a:xfrm>
            <a:off x="2249117" y="1889202"/>
            <a:ext cx="2924810" cy="3494405"/>
          </a:xfrm>
          <a:prstGeom prst="rect">
            <a:avLst/>
          </a:prstGeom>
          <a:ln>
            <a:noFill/>
          </a:ln>
          <a:effectLst>
            <a:softEdge rad="1270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920"/>
                            </p:stCondLst>
                            <p:childTnLst>
                              <p:par>
                                <p:cTn id="9" presetID="56" presetClass="entr" presetSubtype="0" fill="hold" grpId="0" nodeType="afterEffect">
                                  <p:stCondLst>
                                    <p:cond delay="0"/>
                                  </p:stCondLst>
                                  <p:iterate type="lt">
                                    <p:tmPct val="10000"/>
                                  </p:iterate>
                                  <p:childTnLst>
                                    <p:set>
                                      <p:cBhvr>
                                        <p:cTn id="10" dur="1" fill="hold">
                                          <p:stCondLst>
                                            <p:cond delay="0"/>
                                          </p:stCondLst>
                                        </p:cTn>
                                        <p:tgtEl>
                                          <p:spTgt spid="13"/>
                                        </p:tgtEl>
                                        <p:attrNameLst>
                                          <p:attrName>style.visibility</p:attrName>
                                        </p:attrNameLst>
                                      </p:cBhvr>
                                      <p:to>
                                        <p:strVal val="visible"/>
                                      </p:to>
                                    </p:set>
                                    <p:anim by="(-#ppt_w*2)" calcmode="lin" valueType="num">
                                      <p:cBhvr rctx="PPT">
                                        <p:cTn id="11" dur="500" autoRev="1" fill="hold">
                                          <p:stCondLst>
                                            <p:cond delay="0"/>
                                          </p:stCondLst>
                                        </p:cTn>
                                        <p:tgtEl>
                                          <p:spTgt spid="13"/>
                                        </p:tgtEl>
                                        <p:attrNameLst>
                                          <p:attrName>ppt_w</p:attrName>
                                        </p:attrNameLst>
                                      </p:cBhvr>
                                    </p:anim>
                                    <p:anim by="(#ppt_w*0.50)" calcmode="lin" valueType="num">
                                      <p:cBhvr>
                                        <p:cTn id="12" dur="500" decel="50000" autoRev="1" fill="hold">
                                          <p:stCondLst>
                                            <p:cond delay="0"/>
                                          </p:stCondLst>
                                        </p:cTn>
                                        <p:tgtEl>
                                          <p:spTgt spid="13"/>
                                        </p:tgtEl>
                                        <p:attrNameLst>
                                          <p:attrName>ppt_x</p:attrName>
                                        </p:attrNameLst>
                                      </p:cBhvr>
                                    </p:anim>
                                    <p:anim from="(-#ppt_h/2)" to="(#ppt_y)" calcmode="lin" valueType="num">
                                      <p:cBhvr>
                                        <p:cTn id="13" dur="1000" fill="hold">
                                          <p:stCondLst>
                                            <p:cond delay="0"/>
                                          </p:stCondLst>
                                        </p:cTn>
                                        <p:tgtEl>
                                          <p:spTgt spid="13"/>
                                        </p:tgtEl>
                                        <p:attrNameLst>
                                          <p:attrName>ppt_y</p:attrName>
                                        </p:attrNameLst>
                                      </p:cBhvr>
                                    </p:anim>
                                    <p:animRot by="21600000">
                                      <p:cBhvr>
                                        <p:cTn id="14" dur="1000" fill="hold">
                                          <p:stCondLst>
                                            <p:cond delay="0"/>
                                          </p:stCondLst>
                                        </p:cTn>
                                        <p:tgtEl>
                                          <p:spTgt spid="13"/>
                                        </p:tgtEl>
                                        <p:attrNameLst>
                                          <p:attrName>r</p:attrName>
                                        </p:attrNameLst>
                                      </p:cBhvr>
                                    </p:animRot>
                                  </p:childTnLst>
                                </p:cTn>
                              </p:par>
                            </p:childTnLst>
                          </p:cTn>
                        </p:par>
                        <p:par>
                          <p:cTn id="15" fill="hold">
                            <p:stCondLst>
                              <p:cond delay="2420"/>
                            </p:stCondLst>
                            <p:childTnLst>
                              <p:par>
                                <p:cTn id="16" presetID="47" presetClass="entr" presetSubtype="0"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1000"/>
                                        <p:tgtEl>
                                          <p:spTgt spid="22"/>
                                        </p:tgtEl>
                                      </p:cBhvr>
                                    </p:animEffect>
                                    <p:anim calcmode="lin" valueType="num">
                                      <p:cBhvr>
                                        <p:cTn id="19" dur="1000" fill="hold"/>
                                        <p:tgtEl>
                                          <p:spTgt spid="22"/>
                                        </p:tgtEl>
                                        <p:attrNameLst>
                                          <p:attrName>ppt_x</p:attrName>
                                        </p:attrNameLst>
                                      </p:cBhvr>
                                      <p:tavLst>
                                        <p:tav tm="0">
                                          <p:val>
                                            <p:strVal val="#ppt_x"/>
                                          </p:val>
                                        </p:tav>
                                        <p:tav tm="100000">
                                          <p:val>
                                            <p:strVal val="#ppt_x"/>
                                          </p:val>
                                        </p:tav>
                                      </p:tavLst>
                                    </p:anim>
                                    <p:anim calcmode="lin" valueType="num">
                                      <p:cBhvr>
                                        <p:cTn id="2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6" name="矩形 5"/>
          <p:cNvSpPr/>
          <p:nvPr/>
        </p:nvSpPr>
        <p:spPr>
          <a:xfrm>
            <a:off x="5329562" y="1685194"/>
            <a:ext cx="6096000" cy="2159374"/>
          </a:xfrm>
          <a:prstGeom prst="rect">
            <a:avLst/>
          </a:prstGeom>
        </p:spPr>
        <p:txBody>
          <a:bodyPr>
            <a:spAutoFit/>
          </a:bodyPr>
          <a:lstStyle/>
          <a:p>
            <a:pPr marL="228600" indent="266700"/>
            <a:r>
              <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已上交</a:t>
            </a:r>
            <a:r>
              <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部分</a:t>
            </a:r>
            <a:endPar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indent="266700">
              <a:lnSpc>
                <a:spcPct val="130000"/>
              </a:lnSpc>
              <a:spcBef>
                <a:spcPts val="1000"/>
              </a:spcBef>
              <a:defRPr/>
            </a:pP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点击</a:t>
            </a:r>
            <a:r>
              <a:rPr lang="zh-CN"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【已上交】</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列表，即可查看到相应分数。</a:t>
            </a:r>
            <a:endPar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266700">
              <a:lnSpc>
                <a:spcPct val="130000"/>
              </a:lnSpc>
              <a:spcBef>
                <a:spcPts val="1000"/>
              </a:spcBef>
              <a:defRPr/>
            </a:pP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章测试在学生完成后立即显示分数；</a:t>
            </a:r>
            <a:endPar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266700">
              <a:lnSpc>
                <a:spcPct val="130000"/>
              </a:lnSpc>
              <a:spcBef>
                <a:spcPts val="1000"/>
              </a:spcBef>
              <a:defRPr/>
            </a:pP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在学习周期内，若对章测试分数不满意，可申请重做。每章的重做机会各有</a:t>
            </a:r>
            <a:r>
              <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3</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次，以最后一次做题的分数为准。</a:t>
            </a:r>
            <a:endPar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8" name="图片 7"/>
          <p:cNvPicPr/>
          <p:nvPr/>
        </p:nvPicPr>
        <p:blipFill>
          <a:blip r:embed="rId2" cstate="print">
            <a:extLst>
              <a:ext uri="{28A0092B-C50C-407E-A947-70E740481C1C}">
                <a14:useLocalDpi xmlns:a14="http://schemas.microsoft.com/office/drawing/2010/main" val="0"/>
              </a:ext>
            </a:extLst>
          </a:blip>
          <a:srcRect b="4888"/>
          <a:stretch>
            <a:fillRect/>
          </a:stretch>
        </p:blipFill>
        <p:spPr>
          <a:xfrm>
            <a:off x="2072005" y="1685194"/>
            <a:ext cx="2364871" cy="4274916"/>
          </a:xfrm>
          <a:prstGeom prst="rect">
            <a:avLst/>
          </a:prstGeom>
          <a:noFill/>
          <a:ln w="12700" cmpd="sng">
            <a:solidFill>
              <a:schemeClr val="accent6">
                <a:lumMod val="20000"/>
                <a:lumOff val="80000"/>
              </a:schemeClr>
            </a:solidFill>
            <a:prstDash val="solid"/>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8350"/>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WEB </a:t>
            </a:r>
            <a:r>
              <a:rPr lang="zh-CN" altLang="en-US" sz="4400" b="1" dirty="0">
                <a:solidFill>
                  <a:schemeClr val="bg1"/>
                </a:solidFill>
                <a:latin typeface="微软雅黑" panose="020B0503020204020204" pitchFamily="34" charset="-122"/>
                <a:ea typeface="微软雅黑" panose="020B0503020204020204" pitchFamily="34" charset="-122"/>
              </a:rPr>
              <a:t>操作方法</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8" name="矩形 7"/>
          <p:cNvSpPr/>
          <p:nvPr/>
        </p:nvSpPr>
        <p:spPr>
          <a:xfrm>
            <a:off x="1235426" y="1621028"/>
            <a:ext cx="5493848" cy="1014730"/>
          </a:xfrm>
          <a:prstGeom prst="rect">
            <a:avLst/>
          </a:prstGeom>
        </p:spPr>
        <p:txBody>
          <a:bodyPr wrap="square">
            <a:spAutoFit/>
          </a:bodyPr>
          <a:lstStyle/>
          <a:p>
            <a:pPr>
              <a:lnSpc>
                <a:spcPct val="150000"/>
              </a:lnSpc>
              <a:spcAft>
                <a:spcPts val="0"/>
              </a:spcAft>
            </a:pP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登录网址</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www.zhihuishu.com</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，进行</a:t>
            </a:r>
            <a:r>
              <a:rPr lang="zh-CN" altLang="en-US"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注册</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选课。建议使用谷歌</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火狐浏览器</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9" name="图片 8"/>
          <p:cNvPicPr>
            <a:picLocks noChangeAspect="1"/>
          </p:cNvPicPr>
          <p:nvPr/>
        </p:nvPicPr>
        <p:blipFill>
          <a:blip r:embed="rId2"/>
          <a:stretch>
            <a:fillRect/>
          </a:stretch>
        </p:blipFill>
        <p:spPr>
          <a:xfrm>
            <a:off x="1334239" y="2926656"/>
            <a:ext cx="6152335" cy="2698055"/>
          </a:xfrm>
          <a:prstGeom prst="rect">
            <a:avLst/>
          </a:prstGeom>
        </p:spPr>
      </p:pic>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1510" y="1520190"/>
            <a:ext cx="2853055" cy="45231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920"/>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220" y="229870"/>
            <a:ext cx="7800340" cy="768350"/>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WEB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注册认证</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8" name="矩形 7"/>
          <p:cNvSpPr/>
          <p:nvPr/>
        </p:nvSpPr>
        <p:spPr>
          <a:xfrm>
            <a:off x="444037" y="1297792"/>
            <a:ext cx="8653140" cy="491490"/>
          </a:xfrm>
          <a:prstGeom prst="rect">
            <a:avLst/>
          </a:prstGeom>
        </p:spPr>
        <p:txBody>
          <a:bodyPr wrap="square">
            <a:spAutoFit/>
          </a:bodyPr>
          <a:lstStyle/>
          <a:p>
            <a:pPr indent="266700">
              <a:lnSpc>
                <a:spcPct val="130000"/>
              </a:lnSpc>
              <a:spcBef>
                <a:spcPts val="1000"/>
              </a:spcBef>
              <a:defRPr/>
            </a:pPr>
            <a:r>
              <a:rPr lang="zh-CN" altLang="en-US" sz="2000" dirty="0">
                <a:solidFill>
                  <a:srgbClr val="5A514A"/>
                </a:solidFill>
                <a:latin typeface="微软雅黑" panose="020B0503020204020204" pitchFamily="34" charset="-122"/>
                <a:ea typeface="微软雅黑" panose="020B0503020204020204" pitchFamily="34" charset="-122"/>
                <a:sym typeface="+mn-ea"/>
              </a:rPr>
              <a:t>登录智慧树网站，在首页右上角                 按提示要求进行注册；</a:t>
            </a:r>
            <a:endParaRPr lang="en-US" altLang="zh-CN" sz="2000" dirty="0">
              <a:solidFill>
                <a:srgbClr val="5A514A"/>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8404" y="1297958"/>
            <a:ext cx="1272650" cy="762066"/>
          </a:xfrm>
          <a:prstGeom prst="rect">
            <a:avLst/>
          </a:prstGeom>
        </p:spPr>
      </p:pic>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355" y="2059940"/>
            <a:ext cx="2638425" cy="4184015"/>
          </a:xfrm>
          <a:prstGeom prst="rect">
            <a:avLst/>
          </a:prstGeom>
        </p:spPr>
      </p:pic>
      <p:pic>
        <p:nvPicPr>
          <p:cNvPr id="14" name="图片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0265" y="2661791"/>
            <a:ext cx="3490262" cy="2979678"/>
          </a:xfrm>
          <a:prstGeom prst="rect">
            <a:avLst/>
          </a:prstGeom>
        </p:spPr>
      </p:pic>
      <p:pic>
        <p:nvPicPr>
          <p:cNvPr id="18" name="图片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24115" y="3398520"/>
            <a:ext cx="4085590" cy="7664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27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0795" y="0"/>
            <a:ext cx="12192000"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220" y="229870"/>
            <a:ext cx="7800340" cy="768350"/>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WEB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注册认证</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8" name="矩形 7"/>
          <p:cNvSpPr/>
          <p:nvPr/>
        </p:nvSpPr>
        <p:spPr>
          <a:xfrm>
            <a:off x="444037" y="1297792"/>
            <a:ext cx="8653140" cy="491490"/>
          </a:xfrm>
          <a:prstGeom prst="rect">
            <a:avLst/>
          </a:prstGeom>
        </p:spPr>
        <p:txBody>
          <a:bodyPr wrap="square">
            <a:spAutoFit/>
          </a:bodyPr>
          <a:lstStyle/>
          <a:p>
            <a:pPr indent="266700">
              <a:lnSpc>
                <a:spcPct val="130000"/>
              </a:lnSpc>
              <a:spcBef>
                <a:spcPts val="1000"/>
              </a:spcBef>
              <a:defRPr/>
            </a:pPr>
            <a:r>
              <a:rPr lang="zh-CN" sz="2000" dirty="0">
                <a:solidFill>
                  <a:srgbClr val="5A514A"/>
                </a:solidFill>
                <a:latin typeface="微软雅黑" panose="020B0503020204020204" pitchFamily="34" charset="-122"/>
                <a:ea typeface="微软雅黑" panose="020B0503020204020204" pitchFamily="34" charset="-122"/>
                <a:sym typeface="+mn-ea"/>
              </a:rPr>
              <a:t>身份认证</a:t>
            </a:r>
            <a:endParaRPr lang="zh-CN" sz="2000" dirty="0">
              <a:solidFill>
                <a:srgbClr val="5A514A"/>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2082165"/>
            <a:ext cx="2962910" cy="3662045"/>
          </a:xfrm>
          <a:prstGeom prst="rect">
            <a:avLst/>
          </a:prstGeom>
          <a:ln>
            <a:solidFill>
              <a:srgbClr val="3C4856"/>
            </a:solidFill>
          </a:ln>
        </p:spPr>
      </p:pic>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3329" y="1243584"/>
            <a:ext cx="3936712" cy="5076107"/>
          </a:xfrm>
          <a:prstGeom prst="rect">
            <a:avLst/>
          </a:prstGeom>
          <a:ln>
            <a:solidFill>
              <a:srgbClr val="3C4856"/>
            </a:solidFill>
          </a:ln>
        </p:spPr>
      </p:pic>
      <p:pic>
        <p:nvPicPr>
          <p:cNvPr id="10"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92338" y="2635721"/>
            <a:ext cx="3666251" cy="2291407"/>
          </a:xfrm>
          <a:prstGeom prst="rect">
            <a:avLst/>
          </a:prstGeom>
          <a:ln>
            <a:solidFill>
              <a:srgbClr val="3C4856"/>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27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0795" y="0"/>
            <a:ext cx="12192000"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54678" y="1173769"/>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220" y="229870"/>
            <a:ext cx="7800340" cy="768350"/>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WEB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选课</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8" name="矩形 7"/>
          <p:cNvSpPr/>
          <p:nvPr/>
        </p:nvSpPr>
        <p:spPr>
          <a:xfrm>
            <a:off x="443865" y="1297940"/>
            <a:ext cx="11196955" cy="891540"/>
          </a:xfrm>
          <a:prstGeom prst="rect">
            <a:avLst/>
          </a:prstGeom>
        </p:spPr>
        <p:txBody>
          <a:bodyPr wrap="square">
            <a:spAutoFit/>
          </a:bodyPr>
          <a:lstStyle/>
          <a:p>
            <a:pPr indent="266700">
              <a:lnSpc>
                <a:spcPct val="130000"/>
              </a:lnSpc>
              <a:spcBef>
                <a:spcPts val="1000"/>
              </a:spcBef>
              <a:defRPr/>
            </a:pPr>
            <a:r>
              <a:rPr lang="zh-CN" altLang="en-US" sz="2000" dirty="0">
                <a:solidFill>
                  <a:srgbClr val="5A514A"/>
                </a:solidFill>
                <a:latin typeface="微软雅黑" panose="020B0503020204020204" pitchFamily="34" charset="-122"/>
                <a:ea typeface="微软雅黑" panose="020B0503020204020204" pitchFamily="34" charset="-122"/>
                <a:sym typeface="+mn-ea"/>
              </a:rPr>
              <a:t>注册成功后，选择右上角的</a:t>
            </a:r>
            <a:r>
              <a:rPr lang="en-US" altLang="zh-CN" sz="2000" dirty="0">
                <a:solidFill>
                  <a:srgbClr val="27A98C"/>
                </a:solidFill>
                <a:latin typeface="微软雅黑" panose="020B0503020204020204" pitchFamily="34" charset="-122"/>
                <a:ea typeface="微软雅黑" panose="020B0503020204020204" pitchFamily="34" charset="-122"/>
                <a:sym typeface="+mn-ea"/>
              </a:rPr>
              <a:t>【</a:t>
            </a:r>
            <a:r>
              <a:rPr lang="zh-CN" altLang="en-US" sz="2000" dirty="0">
                <a:solidFill>
                  <a:srgbClr val="27A98C"/>
                </a:solidFill>
                <a:latin typeface="微软雅黑" panose="020B0503020204020204" pitchFamily="34" charset="-122"/>
                <a:ea typeface="微软雅黑" panose="020B0503020204020204" pitchFamily="34" charset="-122"/>
                <a:sym typeface="+mn-ea"/>
              </a:rPr>
              <a:t>在线学堂</a:t>
            </a:r>
            <a:r>
              <a:rPr lang="en-US" altLang="zh-CN" sz="2000" dirty="0">
                <a:solidFill>
                  <a:srgbClr val="27A98C"/>
                </a:solidFill>
                <a:latin typeface="微软雅黑" panose="020B0503020204020204" pitchFamily="34" charset="-122"/>
                <a:ea typeface="微软雅黑" panose="020B0503020204020204" pitchFamily="34" charset="-122"/>
                <a:sym typeface="+mn-ea"/>
              </a:rPr>
              <a:t>】</a:t>
            </a:r>
            <a:r>
              <a:rPr lang="zh-CN" altLang="en-US" sz="2000" dirty="0">
                <a:solidFill>
                  <a:srgbClr val="5A514A"/>
                </a:solidFill>
                <a:latin typeface="微软雅黑" panose="020B0503020204020204" pitchFamily="34" charset="-122"/>
                <a:ea typeface="微软雅黑" panose="020B0503020204020204" pitchFamily="34" charset="-122"/>
                <a:sym typeface="+mn-ea"/>
              </a:rPr>
              <a:t>，在</a:t>
            </a:r>
            <a:r>
              <a:rPr lang="en-US" altLang="zh-CN" sz="2000" dirty="0">
                <a:solidFill>
                  <a:srgbClr val="27A98C"/>
                </a:solidFill>
                <a:latin typeface="微软雅黑" panose="020B0503020204020204" pitchFamily="34" charset="-122"/>
                <a:ea typeface="微软雅黑" panose="020B0503020204020204" pitchFamily="34" charset="-122"/>
                <a:sym typeface="+mn-ea"/>
              </a:rPr>
              <a:t>【</a:t>
            </a:r>
            <a:r>
              <a:rPr lang="zh-CN" altLang="en-US" sz="2000" dirty="0">
                <a:solidFill>
                  <a:srgbClr val="27A98C"/>
                </a:solidFill>
                <a:latin typeface="微软雅黑" panose="020B0503020204020204" pitchFamily="34" charset="-122"/>
                <a:ea typeface="微软雅黑" panose="020B0503020204020204" pitchFamily="34" charset="-122"/>
                <a:sym typeface="+mn-ea"/>
              </a:rPr>
              <a:t>共享课</a:t>
            </a:r>
            <a:r>
              <a:rPr lang="en-US" altLang="zh-CN" sz="2000" dirty="0">
                <a:solidFill>
                  <a:srgbClr val="27A98C"/>
                </a:solidFill>
                <a:latin typeface="微软雅黑" panose="020B0503020204020204" pitchFamily="34" charset="-122"/>
                <a:ea typeface="微软雅黑" panose="020B0503020204020204" pitchFamily="34" charset="-122"/>
                <a:sym typeface="+mn-ea"/>
              </a:rPr>
              <a:t>】</a:t>
            </a:r>
            <a:r>
              <a:rPr lang="zh-CN" altLang="en-US" sz="2000" dirty="0">
                <a:solidFill>
                  <a:srgbClr val="5A514A"/>
                </a:solidFill>
                <a:latin typeface="微软雅黑" panose="020B0503020204020204" pitchFamily="34" charset="-122"/>
                <a:ea typeface="微软雅黑" panose="020B0503020204020204" pitchFamily="34" charset="-122"/>
                <a:sym typeface="+mn-ea"/>
              </a:rPr>
              <a:t>栏位选择</a:t>
            </a:r>
            <a:r>
              <a:rPr lang="en-US" altLang="zh-CN" sz="2000" dirty="0">
                <a:solidFill>
                  <a:srgbClr val="27A98C"/>
                </a:solidFill>
                <a:latin typeface="微软雅黑" panose="020B0503020204020204" pitchFamily="34" charset="-122"/>
                <a:ea typeface="微软雅黑" panose="020B0503020204020204" pitchFamily="34" charset="-122"/>
                <a:sym typeface="+mn-ea"/>
              </a:rPr>
              <a:t>【</a:t>
            </a:r>
            <a:r>
              <a:rPr lang="zh-CN" altLang="en-US" sz="2000" dirty="0">
                <a:solidFill>
                  <a:srgbClr val="27A98C"/>
                </a:solidFill>
                <a:latin typeface="微软雅黑" panose="020B0503020204020204" pitchFamily="34" charset="-122"/>
                <a:ea typeface="微软雅黑" panose="020B0503020204020204" pitchFamily="34" charset="-122"/>
                <a:sym typeface="+mn-ea"/>
              </a:rPr>
              <a:t>选课</a:t>
            </a:r>
            <a:r>
              <a:rPr lang="en-US" altLang="zh-CN" sz="2000" dirty="0">
                <a:solidFill>
                  <a:srgbClr val="27A98C"/>
                </a:solidFill>
                <a:latin typeface="微软雅黑" panose="020B0503020204020204" pitchFamily="34" charset="-122"/>
                <a:ea typeface="微软雅黑" panose="020B0503020204020204" pitchFamily="34" charset="-122"/>
                <a:sym typeface="+mn-ea"/>
              </a:rPr>
              <a:t>】</a:t>
            </a:r>
            <a:r>
              <a:rPr lang="zh-CN" altLang="en-US" sz="2000" dirty="0">
                <a:solidFill>
                  <a:srgbClr val="27A98C"/>
                </a:solidFill>
                <a:latin typeface="微软雅黑" panose="020B0503020204020204" pitchFamily="34" charset="-122"/>
                <a:ea typeface="微软雅黑" panose="020B0503020204020204" pitchFamily="34" charset="-122"/>
                <a:sym typeface="+mn-ea"/>
              </a:rPr>
              <a:t>，</a:t>
            </a:r>
            <a:r>
              <a:rPr lang="zh-CN" altLang="en-US" sz="2000" dirty="0">
                <a:solidFill>
                  <a:srgbClr val="5A514A"/>
                </a:solidFill>
                <a:latin typeface="微软雅黑" panose="020B0503020204020204" pitchFamily="34" charset="-122"/>
                <a:ea typeface="微软雅黑" panose="020B0503020204020204" pitchFamily="34" charset="-122"/>
                <a:sym typeface="+mn-ea"/>
              </a:rPr>
              <a:t>进入选课界面后选择</a:t>
            </a:r>
            <a:r>
              <a:rPr lang="en-US" altLang="zh-CN" sz="2000" dirty="0">
                <a:solidFill>
                  <a:srgbClr val="27A98C"/>
                </a:solidFill>
                <a:latin typeface="微软雅黑" panose="020B0503020204020204" pitchFamily="34" charset="-122"/>
                <a:ea typeface="微软雅黑" panose="020B0503020204020204" pitchFamily="34" charset="-122"/>
                <a:sym typeface="+mn-ea"/>
              </a:rPr>
              <a:t>【</a:t>
            </a:r>
            <a:r>
              <a:rPr lang="zh-CN" altLang="en-US" sz="2000" dirty="0">
                <a:solidFill>
                  <a:srgbClr val="27A98C"/>
                </a:solidFill>
                <a:latin typeface="微软雅黑" panose="020B0503020204020204" pitchFamily="34" charset="-122"/>
                <a:ea typeface="微软雅黑" panose="020B0503020204020204" pitchFamily="34" charset="-122"/>
                <a:sym typeface="+mn-ea"/>
              </a:rPr>
              <a:t>跨校共享课</a:t>
            </a:r>
            <a:r>
              <a:rPr lang="en-US" altLang="zh-CN" sz="2000" dirty="0">
                <a:solidFill>
                  <a:srgbClr val="27A98C"/>
                </a:solidFill>
                <a:latin typeface="微软雅黑" panose="020B0503020204020204" pitchFamily="34" charset="-122"/>
                <a:ea typeface="微软雅黑" panose="020B0503020204020204" pitchFamily="34" charset="-122"/>
                <a:sym typeface="+mn-ea"/>
              </a:rPr>
              <a:t>】</a:t>
            </a:r>
            <a:r>
              <a:rPr lang="zh-CN" altLang="en-US" sz="2000" dirty="0">
                <a:solidFill>
                  <a:srgbClr val="5A514A"/>
                </a:solidFill>
                <a:latin typeface="微软雅黑" panose="020B0503020204020204" pitchFamily="34" charset="-122"/>
                <a:ea typeface="微软雅黑" panose="020B0503020204020204" pitchFamily="34" charset="-122"/>
                <a:sym typeface="+mn-ea"/>
              </a:rPr>
              <a:t>。</a:t>
            </a:r>
            <a:endParaRPr lang="zh-CN" sz="2000" dirty="0">
              <a:solidFill>
                <a:srgbClr val="5A514A"/>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3308" y="3855518"/>
            <a:ext cx="2720576" cy="853514"/>
          </a:xfrm>
          <a:prstGeom prst="rect">
            <a:avLst/>
          </a:prstGeom>
        </p:spPr>
      </p:pic>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4700" y="1941830"/>
            <a:ext cx="6628130" cy="1913890"/>
          </a:xfrm>
          <a:prstGeom prst="rect">
            <a:avLst/>
          </a:prstGeom>
        </p:spPr>
      </p:pic>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4700" y="4135755"/>
            <a:ext cx="6628130" cy="21094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0795" y="0"/>
            <a:ext cx="12192000"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54678" y="1173769"/>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220" y="229870"/>
            <a:ext cx="7800340" cy="768350"/>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WEB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选课</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8" name="矩形 7"/>
          <p:cNvSpPr/>
          <p:nvPr/>
        </p:nvSpPr>
        <p:spPr>
          <a:xfrm>
            <a:off x="443865" y="1297940"/>
            <a:ext cx="11196955" cy="491490"/>
          </a:xfrm>
          <a:prstGeom prst="rect">
            <a:avLst/>
          </a:prstGeom>
        </p:spPr>
        <p:txBody>
          <a:bodyPr wrap="square">
            <a:spAutoFit/>
          </a:bodyPr>
          <a:lstStyle/>
          <a:p>
            <a:pPr indent="266700">
              <a:lnSpc>
                <a:spcPct val="130000"/>
              </a:lnSpc>
              <a:spcBef>
                <a:spcPts val="1000"/>
              </a:spcBef>
              <a:defRPr/>
            </a:pPr>
            <a:r>
              <a:rPr lang="zh-CN" altLang="zh-CN" sz="2000" dirty="0">
                <a:solidFill>
                  <a:srgbClr val="5A514A"/>
                </a:solidFill>
                <a:latin typeface="微软雅黑" panose="020B0503020204020204" pitchFamily="34" charset="-122"/>
                <a:ea typeface="微软雅黑" panose="020B0503020204020204" pitchFamily="34" charset="-122"/>
                <a:sym typeface="+mn-ea"/>
              </a:rPr>
              <a:t>在本校选课页面中可查看本校共引进多少门课程，选课及退课起止时间</a:t>
            </a:r>
            <a:r>
              <a:rPr lang="en-US" altLang="zh-CN" sz="2000" dirty="0">
                <a:solidFill>
                  <a:srgbClr val="5A514A"/>
                </a:solidFill>
                <a:latin typeface="微软雅黑" panose="020B0503020204020204" pitchFamily="34" charset="-122"/>
                <a:ea typeface="微软雅黑" panose="020B0503020204020204" pitchFamily="34" charset="-122"/>
                <a:sym typeface="+mn-ea"/>
              </a:rPr>
              <a:t>,</a:t>
            </a:r>
            <a:r>
              <a:rPr lang="zh-CN" altLang="en-US" sz="2000" dirty="0">
                <a:solidFill>
                  <a:srgbClr val="5A514A"/>
                </a:solidFill>
                <a:latin typeface="微软雅黑" panose="020B0503020204020204" pitchFamily="34" charset="-122"/>
                <a:ea typeface="微软雅黑" panose="020B0503020204020204" pitchFamily="34" charset="-122"/>
                <a:sym typeface="+mn-ea"/>
              </a:rPr>
              <a:t>按需求选课课程即可</a:t>
            </a:r>
            <a:r>
              <a:rPr lang="en-US" altLang="zh-CN" sz="2000" dirty="0">
                <a:solidFill>
                  <a:srgbClr val="5A514A"/>
                </a:solidFill>
                <a:latin typeface="微软雅黑" panose="020B0503020204020204" pitchFamily="34" charset="-122"/>
                <a:ea typeface="微软雅黑" panose="020B0503020204020204" pitchFamily="34" charset="-122"/>
                <a:sym typeface="+mn-ea"/>
              </a:rPr>
              <a:t>;</a:t>
            </a:r>
            <a:endParaRPr lang="zh-CN" sz="2000" dirty="0">
              <a:solidFill>
                <a:srgbClr val="5A514A"/>
              </a:solidFill>
              <a:latin typeface="微软雅黑" panose="020B0503020204020204" pitchFamily="34" charset="-122"/>
              <a:ea typeface="微软雅黑" panose="020B0503020204020204" pitchFamily="34" charset="-122"/>
            </a:endParaRPr>
          </a:p>
        </p:txBody>
      </p:sp>
      <p:pic>
        <p:nvPicPr>
          <p:cNvPr id="9" name="图片 8"/>
          <p:cNvPicPr/>
          <p:nvPr/>
        </p:nvPicPr>
        <p:blipFill>
          <a:blip r:embed="rId2"/>
          <a:stretch>
            <a:fillRect/>
          </a:stretch>
        </p:blipFill>
        <p:spPr>
          <a:xfrm>
            <a:off x="6234430" y="2291715"/>
            <a:ext cx="5170170" cy="3408045"/>
          </a:xfrm>
          <a:prstGeom prst="rect">
            <a:avLst/>
          </a:prstGeom>
        </p:spPr>
      </p:pic>
      <p:pic>
        <p:nvPicPr>
          <p:cNvPr id="2" name="图片 1" descr="C:\Users\QQ\Desktop\1660810219(1).jpg1660810219(1)"/>
          <p:cNvPicPr>
            <a:picLocks noChangeAspect="1"/>
          </p:cNvPicPr>
          <p:nvPr/>
        </p:nvPicPr>
        <p:blipFill>
          <a:blip r:embed="rId3"/>
          <a:srcRect/>
          <a:stretch>
            <a:fillRect/>
          </a:stretch>
        </p:blipFill>
        <p:spPr>
          <a:xfrm>
            <a:off x="635635" y="2291080"/>
            <a:ext cx="5579110" cy="3408680"/>
          </a:xfrm>
          <a:prstGeom prst="rect">
            <a:avLst/>
          </a:prstGeom>
        </p:spPr>
      </p:pic>
      <p:sp>
        <p:nvSpPr>
          <p:cNvPr id="3" name="矩形 2"/>
          <p:cNvSpPr/>
          <p:nvPr>
            <p:custDataLst>
              <p:tags r:id="rId4"/>
            </p:custDataLst>
          </p:nvPr>
        </p:nvSpPr>
        <p:spPr>
          <a:xfrm>
            <a:off x="1738630" y="3044190"/>
            <a:ext cx="1356995" cy="384810"/>
          </a:xfrm>
          <a:prstGeom prst="rect">
            <a:avLst/>
          </a:prstGeom>
        </p:spPr>
        <p:style>
          <a:lnRef idx="2">
            <a:schemeClr val="accent1"/>
          </a:lnRef>
          <a:fillRef idx="1">
            <a:schemeClr val="lt1"/>
          </a:fillRef>
          <a:effectRef idx="0">
            <a:schemeClr val="accent1"/>
          </a:effectRef>
          <a:fontRef idx="minor">
            <a:schemeClr val="dk1"/>
          </a:fontRef>
        </p:style>
        <p:txBody>
          <a:bodyPr rtlCol="0" anchor="ctr"/>
          <a:p>
            <a:pPr algn="ctr"/>
            <a:endParaRPr lang="zh-CN" altLang="en-US"/>
          </a:p>
        </p:txBody>
      </p:sp>
      <p:sp>
        <p:nvSpPr>
          <p:cNvPr id="6" name="矩形 5"/>
          <p:cNvSpPr/>
          <p:nvPr>
            <p:custDataLst>
              <p:tags r:id="rId5"/>
            </p:custDataLst>
          </p:nvPr>
        </p:nvSpPr>
        <p:spPr>
          <a:xfrm>
            <a:off x="1209040" y="2287905"/>
            <a:ext cx="722630" cy="285115"/>
          </a:xfrm>
          <a:prstGeom prst="rect">
            <a:avLst/>
          </a:prstGeom>
        </p:spPr>
        <p:style>
          <a:lnRef idx="2">
            <a:schemeClr val="accent1"/>
          </a:lnRef>
          <a:fillRef idx="1">
            <a:schemeClr val="lt1"/>
          </a:fillRef>
          <a:effectRef idx="0">
            <a:schemeClr val="accent1"/>
          </a:effectRef>
          <a:fontRef idx="minor">
            <a:schemeClr val="dk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0795" y="0"/>
            <a:ext cx="12192000"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54678" y="1173769"/>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220" y="229870"/>
            <a:ext cx="7800340" cy="768350"/>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WEB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选课</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8" name="矩形 7"/>
          <p:cNvSpPr/>
          <p:nvPr/>
        </p:nvSpPr>
        <p:spPr>
          <a:xfrm>
            <a:off x="443865" y="1297940"/>
            <a:ext cx="11196955" cy="491490"/>
          </a:xfrm>
          <a:prstGeom prst="rect">
            <a:avLst/>
          </a:prstGeom>
        </p:spPr>
        <p:txBody>
          <a:bodyPr wrap="square">
            <a:spAutoFit/>
          </a:bodyPr>
          <a:lstStyle/>
          <a:p>
            <a:pPr indent="266700">
              <a:lnSpc>
                <a:spcPct val="130000"/>
              </a:lnSpc>
              <a:spcBef>
                <a:spcPts val="1000"/>
              </a:spcBef>
              <a:defRPr/>
            </a:pPr>
            <a:r>
              <a:rPr lang="zh-CN" altLang="en-US" sz="2000" dirty="0">
                <a:solidFill>
                  <a:srgbClr val="5A514A"/>
                </a:solidFill>
                <a:latin typeface="微软雅黑" panose="020B0503020204020204" pitchFamily="34" charset="-122"/>
                <a:ea typeface="微软雅黑" panose="020B0503020204020204" pitchFamily="34" charset="-122"/>
                <a:sym typeface="+mn-ea"/>
              </a:rPr>
              <a:t>选择完课程后，进行提交，完成确认课程；</a:t>
            </a:r>
            <a:endParaRPr lang="zh-CN" sz="2000" dirty="0">
              <a:solidFill>
                <a:srgbClr val="5A514A"/>
              </a:solidFill>
              <a:latin typeface="微软雅黑" panose="020B0503020204020204" pitchFamily="34" charset="-122"/>
              <a:ea typeface="微软雅黑" panose="020B0503020204020204" pitchFamily="34" charset="-122"/>
            </a:endParaRPr>
          </a:p>
        </p:txBody>
      </p:sp>
      <p:pic>
        <p:nvPicPr>
          <p:cNvPr id="2" name="图片 1"/>
          <p:cNvPicPr/>
          <p:nvPr/>
        </p:nvPicPr>
        <p:blipFill>
          <a:blip r:embed="rId2"/>
          <a:stretch>
            <a:fillRect/>
          </a:stretch>
        </p:blipFill>
        <p:spPr>
          <a:xfrm>
            <a:off x="627380" y="2108200"/>
            <a:ext cx="4799330" cy="3464560"/>
          </a:xfrm>
          <a:prstGeom prst="rect">
            <a:avLst/>
          </a:prstGeom>
        </p:spPr>
      </p:pic>
      <p:pic>
        <p:nvPicPr>
          <p:cNvPr id="3" name="图片 2"/>
          <p:cNvPicPr/>
          <p:nvPr/>
        </p:nvPicPr>
        <p:blipFill>
          <a:blip r:embed="rId3"/>
          <a:stretch>
            <a:fillRect/>
          </a:stretch>
        </p:blipFill>
        <p:spPr>
          <a:xfrm>
            <a:off x="6068695" y="2108200"/>
            <a:ext cx="5342255" cy="34651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54678" y="1173769"/>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220" y="229870"/>
            <a:ext cx="7800340" cy="768350"/>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WEB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退课</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8" name="矩形 7"/>
          <p:cNvSpPr/>
          <p:nvPr/>
        </p:nvSpPr>
        <p:spPr>
          <a:xfrm>
            <a:off x="896620" y="1454785"/>
            <a:ext cx="10162540" cy="706755"/>
          </a:xfrm>
          <a:prstGeom prst="rect">
            <a:avLst/>
          </a:prstGeom>
        </p:spPr>
        <p:txBody>
          <a:bodyPr wrap="square">
            <a:spAutoFit/>
          </a:bodyPr>
          <a:lstStyle/>
          <a:p>
            <a:pPr>
              <a:spcAft>
                <a:spcPts val="0"/>
              </a:spcAft>
            </a:pPr>
            <a:r>
              <a:rPr lang="zh-CN"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ea"/>
              </a:rPr>
              <a:t>请在学校规定</a:t>
            </a:r>
            <a:r>
              <a:rPr lang="zh-CN"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ea"/>
              </a:rPr>
              <a:t>的退课时间段内登录智慧树官网（</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ea"/>
                <a:hlinkClick r:id="rId2"/>
              </a:rPr>
              <a:t>www.zhihuishu.com</a:t>
            </a:r>
            <a:r>
              <a:rPr lang="zh-CN"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ea"/>
              </a:rPr>
              <a:t>），进入学生端学堂首页后，点击</a:t>
            </a:r>
            <a:r>
              <a:rPr lang="zh-CN"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【课程退课】</a:t>
            </a:r>
            <a:r>
              <a:rPr lang="zh-CN"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ea"/>
              </a:rPr>
              <a:t>按钮进行操作；</a:t>
            </a:r>
            <a:endParaRPr lang="zh-CN" sz="2000" dirty="0">
              <a:solidFill>
                <a:srgbClr val="5A514A"/>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custDataLst>
              <p:tags r:id="rId3"/>
            </p:custDataLst>
          </p:nvPr>
        </p:nvPicPr>
        <p:blipFill>
          <a:blip r:embed="rId4"/>
          <a:stretch>
            <a:fillRect/>
          </a:stretch>
        </p:blipFill>
        <p:spPr>
          <a:xfrm>
            <a:off x="896620" y="2356485"/>
            <a:ext cx="6483350" cy="3140710"/>
          </a:xfrm>
          <a:prstGeom prst="rect">
            <a:avLst/>
          </a:prstGeom>
        </p:spPr>
      </p:pic>
      <p:sp>
        <p:nvSpPr>
          <p:cNvPr id="10" name="文本框 9"/>
          <p:cNvSpPr txBox="1"/>
          <p:nvPr/>
        </p:nvSpPr>
        <p:spPr>
          <a:xfrm>
            <a:off x="937260" y="5864860"/>
            <a:ext cx="3695065" cy="398780"/>
          </a:xfrm>
          <a:prstGeom prst="rect">
            <a:avLst/>
          </a:prstGeom>
          <a:noFill/>
        </p:spPr>
        <p:txBody>
          <a:bodyPr wrap="none" rtlCol="0">
            <a:spAutoFit/>
          </a:bodyPr>
          <a:p>
            <a:r>
              <a:rPr lang="zh-CN" altLang="en-US" sz="20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注：知到</a:t>
            </a:r>
            <a:r>
              <a:rPr lang="en-US" altLang="zh-CN" sz="20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APP</a:t>
            </a:r>
            <a:r>
              <a:rPr lang="zh-CN" altLang="en-US" sz="20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不支持退课操作</a:t>
            </a:r>
            <a:r>
              <a:rPr lang="zh-CN" altLang="en-US">
                <a:solidFill>
                  <a:srgbClr val="FF0000"/>
                </a:solidFill>
              </a:rPr>
              <a:t>。</a:t>
            </a:r>
            <a:endParaRPr lang="zh-CN" altLang="en-US">
              <a:solidFill>
                <a:srgbClr val="FF0000"/>
              </a:solidFill>
            </a:endParaRPr>
          </a:p>
        </p:txBody>
      </p:sp>
      <p:pic>
        <p:nvPicPr>
          <p:cNvPr id="2" name="图片 1" descr="C:\Users\QQ\Desktop\1660810309(1).jpg1660810309(1)"/>
          <p:cNvPicPr>
            <a:picLocks noChangeAspect="1"/>
          </p:cNvPicPr>
          <p:nvPr/>
        </p:nvPicPr>
        <p:blipFill>
          <a:blip r:embed="rId5"/>
          <a:srcRect/>
          <a:stretch>
            <a:fillRect/>
          </a:stretch>
        </p:blipFill>
        <p:spPr>
          <a:xfrm>
            <a:off x="8048308" y="2063750"/>
            <a:ext cx="3195320" cy="3726815"/>
          </a:xfrm>
          <a:prstGeom prst="rect">
            <a:avLst/>
          </a:prstGeom>
        </p:spPr>
      </p:pic>
      <p:sp>
        <p:nvSpPr>
          <p:cNvPr id="3" name="矩形 2"/>
          <p:cNvSpPr/>
          <p:nvPr>
            <p:custDataLst>
              <p:tags r:id="rId6"/>
            </p:custDataLst>
          </p:nvPr>
        </p:nvSpPr>
        <p:spPr>
          <a:xfrm>
            <a:off x="8163560" y="2493645"/>
            <a:ext cx="1209675" cy="384810"/>
          </a:xfrm>
          <a:prstGeom prst="rect">
            <a:avLst/>
          </a:prstGeom>
        </p:spPr>
        <p:style>
          <a:lnRef idx="2">
            <a:schemeClr val="accent1"/>
          </a:lnRef>
          <a:fillRef idx="1">
            <a:schemeClr val="lt1"/>
          </a:fillRef>
          <a:effectRef idx="0">
            <a:schemeClr val="accent1"/>
          </a:effectRef>
          <a:fontRef idx="minor">
            <a:schemeClr val="dk1"/>
          </a:fontRef>
        </p:style>
        <p:txBody>
          <a:bodyPr rtlCol="0" anchor="ctr"/>
          <a:p>
            <a:pPr algn="ctr"/>
            <a:endParaRPr lang="zh-CN" altLang="en-US"/>
          </a:p>
        </p:txBody>
      </p:sp>
      <p:sp>
        <p:nvSpPr>
          <p:cNvPr id="9" name="矩形 8"/>
          <p:cNvSpPr/>
          <p:nvPr>
            <p:custDataLst>
              <p:tags r:id="rId7"/>
            </p:custDataLst>
          </p:nvPr>
        </p:nvSpPr>
        <p:spPr>
          <a:xfrm>
            <a:off x="8502015" y="3107690"/>
            <a:ext cx="2287905" cy="185420"/>
          </a:xfrm>
          <a:prstGeom prst="rect">
            <a:avLst/>
          </a:prstGeom>
        </p:spPr>
        <p:style>
          <a:lnRef idx="2">
            <a:schemeClr val="accent1"/>
          </a:lnRef>
          <a:fillRef idx="1">
            <a:schemeClr val="lt1"/>
          </a:fillRef>
          <a:effectRef idx="0">
            <a:schemeClr val="accent1"/>
          </a:effectRef>
          <a:fontRef idx="minor">
            <a:schemeClr val="dk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35" y="0"/>
            <a:ext cx="12192000"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54043" y="1163609"/>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WEB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8" name="矩形 7"/>
          <p:cNvSpPr/>
          <p:nvPr/>
        </p:nvSpPr>
        <p:spPr>
          <a:xfrm>
            <a:off x="8619583" y="1827328"/>
            <a:ext cx="2826693" cy="3322955"/>
          </a:xfrm>
          <a:prstGeom prst="rect">
            <a:avLst/>
          </a:prstGeom>
        </p:spPr>
        <p:txBody>
          <a:bodyPr wrap="square">
            <a:spAutoFit/>
          </a:bodyPr>
          <a:lstStyle/>
          <a:p>
            <a:pPr>
              <a:lnSpc>
                <a:spcPct val="150000"/>
              </a:lnSpc>
            </a:pP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ea"/>
              </a:rPr>
              <a:t>学习方式：</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ea"/>
              </a:rPr>
              <a:t>www.zhihuishu.com</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ea"/>
              </a:rPr>
              <a:t>，登录后，【我的学堂】里【共享学分课】</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ea"/>
              </a:rPr>
              <a:t>中，在</a:t>
            </a:r>
            <a:r>
              <a:rPr lang="zh-CN"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【进行中】</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ea"/>
              </a:rPr>
              <a:t>即可看到选好后的课程，点击课程图片即可学习</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 name="图片 2"/>
          <p:cNvPicPr>
            <a:picLocks noChangeAspect="1"/>
          </p:cNvPicPr>
          <p:nvPr>
            <p:custDataLst>
              <p:tags r:id="rId2"/>
            </p:custDataLst>
          </p:nvPr>
        </p:nvPicPr>
        <p:blipFill>
          <a:blip r:embed="rId3"/>
          <a:stretch>
            <a:fillRect/>
          </a:stretch>
        </p:blipFill>
        <p:spPr>
          <a:xfrm>
            <a:off x="1131570" y="2033905"/>
            <a:ext cx="7092950" cy="27901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WEB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8" name="矩形 7"/>
          <p:cNvSpPr/>
          <p:nvPr/>
        </p:nvSpPr>
        <p:spPr>
          <a:xfrm>
            <a:off x="8619583" y="1827328"/>
            <a:ext cx="2826693" cy="1884618"/>
          </a:xfrm>
          <a:prstGeom prst="rect">
            <a:avLst/>
          </a:prstGeom>
        </p:spPr>
        <p:txBody>
          <a:bodyPr wrap="square">
            <a:spAutoFit/>
          </a:bodyPr>
          <a:lstStyle/>
          <a:p>
            <a:pPr>
              <a:lnSpc>
                <a:spcPct val="150000"/>
              </a:lnSpc>
            </a:pP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课程卡片中的见面课、作业考试、成绩分析等功能，操作与</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APP</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端类似，在此不再赘述。</a:t>
            </a:r>
            <a:endPar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9" name="图片 8"/>
          <p:cNvPicPr>
            <a:picLocks noChangeAspect="1"/>
          </p:cNvPicPr>
          <p:nvPr/>
        </p:nvPicPr>
        <p:blipFill>
          <a:blip r:embed="rId2"/>
          <a:stretch>
            <a:fillRect/>
          </a:stretch>
        </p:blipFill>
        <p:spPr>
          <a:xfrm>
            <a:off x="870011" y="1827328"/>
            <a:ext cx="7056478" cy="39091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注册</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9" name="矩形 8"/>
          <p:cNvSpPr/>
          <p:nvPr/>
        </p:nvSpPr>
        <p:spPr>
          <a:xfrm>
            <a:off x="1396486" y="1378611"/>
            <a:ext cx="9050517" cy="1076325"/>
          </a:xfrm>
          <a:prstGeom prst="rect">
            <a:avLst/>
          </a:prstGeom>
        </p:spPr>
        <p:txBody>
          <a:bodyPr wrap="square">
            <a:spAutoFit/>
          </a:bodyPr>
          <a:lstStyle/>
          <a:p>
            <a:pPr>
              <a:spcAft>
                <a:spcPts val="0"/>
              </a:spcAft>
            </a:pPr>
            <a:r>
              <a:rPr lang="zh-CN" altLang="en-US" sz="24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新生</a:t>
            </a:r>
            <a:r>
              <a:rPr lang="en-US" altLang="zh-CN" sz="24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4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之前未登陆过的同学</a:t>
            </a:r>
            <a:endParaRPr lang="en-US" altLang="zh-CN" sz="24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a:spcAft>
                <a:spcPts val="0"/>
              </a:spcAft>
            </a:pPr>
            <a:r>
              <a:rPr lang="zh-CN"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打开知到</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APP</a:t>
            </a:r>
            <a:r>
              <a:rPr lang="zh-CN"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，选择</a:t>
            </a:r>
            <a:r>
              <a:rPr lang="zh-CN" altLang="zh-CN" sz="2000" dirty="0">
                <a:solidFill>
                  <a:srgbClr val="27A98C"/>
                </a:solidFill>
                <a:latin typeface="微软雅黑" panose="020B0503020204020204" pitchFamily="34" charset="-122"/>
                <a:ea typeface="微软雅黑" panose="020B0503020204020204" pitchFamily="34" charset="-122"/>
              </a:rPr>
              <a:t>【立即注册】</a:t>
            </a:r>
            <a:r>
              <a:rPr lang="zh-CN"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。输入手机号、验证码及学生自行设置的密码完成注册</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19" name="组合 18"/>
          <p:cNvGrpSpPr/>
          <p:nvPr/>
        </p:nvGrpSpPr>
        <p:grpSpPr>
          <a:xfrm>
            <a:off x="8857313" y="2671466"/>
            <a:ext cx="1996122" cy="3547921"/>
            <a:chOff x="14852" y="2687"/>
            <a:chExt cx="3594" cy="6388"/>
          </a:xfrm>
          <a:effectLst>
            <a:outerShdw blurRad="50800" dist="38100" dir="2700000" algn="tl" rotWithShape="0">
              <a:prstClr val="black">
                <a:alpha val="40000"/>
              </a:prstClr>
            </a:outerShdw>
          </a:effectLst>
        </p:grpSpPr>
        <p:pic>
          <p:nvPicPr>
            <p:cNvPr id="24" name="图片 23" descr="980432aad215d9d18292dca15a29ab2"/>
            <p:cNvPicPr>
              <a:picLocks noChangeAspect="1"/>
            </p:cNvPicPr>
            <p:nvPr/>
          </p:nvPicPr>
          <p:blipFill>
            <a:blip r:embed="rId2"/>
            <a:stretch>
              <a:fillRect/>
            </a:stretch>
          </p:blipFill>
          <p:spPr>
            <a:xfrm>
              <a:off x="14852" y="2687"/>
              <a:ext cx="3594" cy="6389"/>
            </a:xfrm>
            <a:prstGeom prst="rect">
              <a:avLst/>
            </a:prstGeom>
          </p:spPr>
        </p:pic>
        <p:sp>
          <p:nvSpPr>
            <p:cNvPr id="26" name="矩形 25"/>
            <p:cNvSpPr/>
            <p:nvPr/>
          </p:nvSpPr>
          <p:spPr>
            <a:xfrm>
              <a:off x="15395" y="6620"/>
              <a:ext cx="2509" cy="758"/>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6416753" y="2671790"/>
            <a:ext cx="1996122" cy="3549032"/>
            <a:chOff x="10246" y="2687"/>
            <a:chExt cx="3594" cy="6390"/>
          </a:xfrm>
          <a:effectLst>
            <a:outerShdw blurRad="50800" dist="38100" dir="2700000" algn="tl" rotWithShape="0">
              <a:prstClr val="black">
                <a:alpha val="40000"/>
              </a:prstClr>
            </a:outerShdw>
          </a:effectLst>
        </p:grpSpPr>
        <p:pic>
          <p:nvPicPr>
            <p:cNvPr id="28" name="图片 27" descr="a494cb2daacca29f141c38bc796fa68"/>
            <p:cNvPicPr>
              <a:picLocks noChangeAspect="1"/>
            </p:cNvPicPr>
            <p:nvPr/>
          </p:nvPicPr>
          <p:blipFill>
            <a:blip r:embed="rId3"/>
            <a:stretch>
              <a:fillRect/>
            </a:stretch>
          </p:blipFill>
          <p:spPr>
            <a:xfrm>
              <a:off x="10246" y="2687"/>
              <a:ext cx="3595" cy="6391"/>
            </a:xfrm>
            <a:prstGeom prst="rect">
              <a:avLst/>
            </a:prstGeom>
          </p:spPr>
        </p:pic>
        <p:sp>
          <p:nvSpPr>
            <p:cNvPr id="29" name="矩形 28"/>
            <p:cNvSpPr/>
            <p:nvPr/>
          </p:nvSpPr>
          <p:spPr>
            <a:xfrm>
              <a:off x="10485" y="3591"/>
              <a:ext cx="3117" cy="758"/>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p:cNvSpPr/>
            <p:nvPr/>
          </p:nvSpPr>
          <p:spPr>
            <a:xfrm>
              <a:off x="10848" y="4492"/>
              <a:ext cx="2509" cy="758"/>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1" name="组合 30"/>
          <p:cNvGrpSpPr/>
          <p:nvPr/>
        </p:nvGrpSpPr>
        <p:grpSpPr>
          <a:xfrm>
            <a:off x="3949087" y="2668926"/>
            <a:ext cx="1996122" cy="3547921"/>
            <a:chOff x="5750" y="2683"/>
            <a:chExt cx="3594" cy="6388"/>
          </a:xfrm>
          <a:effectLst>
            <a:outerShdw blurRad="50800" dist="38100" dir="2700000" algn="tl" rotWithShape="0">
              <a:prstClr val="black">
                <a:alpha val="40000"/>
              </a:prstClr>
            </a:outerShdw>
          </a:effectLst>
        </p:grpSpPr>
        <p:pic>
          <p:nvPicPr>
            <p:cNvPr id="32" name="图片 31" descr="471d44947dbc2e518454de54070e466"/>
            <p:cNvPicPr>
              <a:picLocks noChangeAspect="1"/>
            </p:cNvPicPr>
            <p:nvPr/>
          </p:nvPicPr>
          <p:blipFill>
            <a:blip r:embed="rId4"/>
            <a:stretch>
              <a:fillRect/>
            </a:stretch>
          </p:blipFill>
          <p:spPr>
            <a:xfrm>
              <a:off x="5750" y="2683"/>
              <a:ext cx="3594" cy="6389"/>
            </a:xfrm>
            <a:prstGeom prst="rect">
              <a:avLst/>
            </a:prstGeom>
          </p:spPr>
        </p:pic>
        <p:sp>
          <p:nvSpPr>
            <p:cNvPr id="33" name="矩形 32"/>
            <p:cNvSpPr/>
            <p:nvPr/>
          </p:nvSpPr>
          <p:spPr>
            <a:xfrm>
              <a:off x="5988" y="3970"/>
              <a:ext cx="3117" cy="1477"/>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圆角矩形 19"/>
            <p:cNvSpPr/>
            <p:nvPr/>
          </p:nvSpPr>
          <p:spPr>
            <a:xfrm>
              <a:off x="6392" y="4290"/>
              <a:ext cx="1179" cy="29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5" name="组合 34"/>
          <p:cNvGrpSpPr/>
          <p:nvPr/>
        </p:nvGrpSpPr>
        <p:grpSpPr>
          <a:xfrm>
            <a:off x="1480866" y="2666704"/>
            <a:ext cx="1996122" cy="3550143"/>
            <a:chOff x="1274" y="2679"/>
            <a:chExt cx="3594" cy="6392"/>
          </a:xfrm>
          <a:effectLst>
            <a:outerShdw blurRad="50800" dist="38100" dir="2700000" algn="tl" rotWithShape="0">
              <a:prstClr val="black">
                <a:alpha val="40000"/>
              </a:prstClr>
            </a:outerShdw>
          </a:effectLst>
        </p:grpSpPr>
        <p:grpSp>
          <p:nvGrpSpPr>
            <p:cNvPr id="36" name="组合 35"/>
            <p:cNvGrpSpPr/>
            <p:nvPr/>
          </p:nvGrpSpPr>
          <p:grpSpPr>
            <a:xfrm>
              <a:off x="1274" y="2679"/>
              <a:ext cx="3594" cy="6392"/>
              <a:chOff x="1274" y="2679"/>
              <a:chExt cx="3594" cy="6392"/>
            </a:xfrm>
          </p:grpSpPr>
          <p:pic>
            <p:nvPicPr>
              <p:cNvPr id="38" name="图片 37" descr="8c81bcd40827dff931d930abb7f9ab9"/>
              <p:cNvPicPr>
                <a:picLocks noChangeAspect="1"/>
              </p:cNvPicPr>
              <p:nvPr/>
            </p:nvPicPr>
            <p:blipFill>
              <a:blip r:embed="rId5"/>
              <a:stretch>
                <a:fillRect/>
              </a:stretch>
            </p:blipFill>
            <p:spPr>
              <a:xfrm>
                <a:off x="1274" y="2679"/>
                <a:ext cx="3595" cy="6393"/>
              </a:xfrm>
              <a:prstGeom prst="rect">
                <a:avLst/>
              </a:prstGeom>
            </p:spPr>
          </p:pic>
          <p:sp>
            <p:nvSpPr>
              <p:cNvPr id="39" name="矩形 38"/>
              <p:cNvSpPr/>
              <p:nvPr/>
            </p:nvSpPr>
            <p:spPr>
              <a:xfrm>
                <a:off x="2017" y="3331"/>
                <a:ext cx="1059" cy="639"/>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7" name="矩形 36"/>
            <p:cNvSpPr/>
            <p:nvPr/>
          </p:nvSpPr>
          <p:spPr>
            <a:xfrm>
              <a:off x="3076" y="8433"/>
              <a:ext cx="691" cy="500"/>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138491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文本框 4"/>
          <p:cNvSpPr txBox="1"/>
          <p:nvPr/>
        </p:nvSpPr>
        <p:spPr>
          <a:xfrm>
            <a:off x="3053260" y="307736"/>
            <a:ext cx="6215309" cy="769441"/>
          </a:xfrm>
          <a:prstGeom prst="rect">
            <a:avLst/>
          </a:prstGeom>
          <a:noFill/>
        </p:spPr>
        <p:txBody>
          <a:bodyPr wrap="square" rtlCol="0">
            <a:spAutoFit/>
          </a:bodyPr>
          <a:lstStyle/>
          <a:p>
            <a:pPr algn="ctr"/>
            <a:r>
              <a:rPr lang="zh-CN" altLang="en-US" sz="4400" b="1" dirty="0">
                <a:solidFill>
                  <a:schemeClr val="bg1"/>
                </a:solidFill>
                <a:latin typeface="微软雅黑" panose="020B0503020204020204" pitchFamily="34" charset="-122"/>
                <a:ea typeface="微软雅黑" panose="020B0503020204020204" pitchFamily="34" charset="-122"/>
              </a:rPr>
              <a:t>最后总结</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sp>
        <p:nvSpPr>
          <p:cNvPr id="20" name="文本框 19"/>
          <p:cNvSpPr txBox="1"/>
          <p:nvPr/>
        </p:nvSpPr>
        <p:spPr>
          <a:xfrm>
            <a:off x="1596443" y="1623368"/>
            <a:ext cx="9851370" cy="5013680"/>
          </a:xfrm>
          <a:prstGeom prst="rect">
            <a:avLst/>
          </a:prstGeom>
          <a:noFill/>
        </p:spPr>
        <p:txBody>
          <a:bodyPr wrap="square" rtlCol="0">
            <a:spAutoFit/>
          </a:bodyPr>
          <a:lstStyle/>
          <a:p>
            <a:pPr>
              <a:lnSpc>
                <a:spcPct val="150000"/>
              </a:lnSpc>
              <a:spcAft>
                <a:spcPts val="2000"/>
              </a:spcAft>
            </a:pP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学习前的第一件事，请查看</a:t>
            </a:r>
            <a:r>
              <a:rPr lang="en-US" altLang="zh-CN"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成绩分析</a:t>
            </a:r>
            <a:r>
              <a:rPr lang="en-US" altLang="zh-CN"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模块中的内容及规则，电脑端和</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APP</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都有。</a:t>
            </a:r>
            <a:endPar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spcAft>
                <a:spcPts val="2000"/>
              </a:spcAft>
            </a:pP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切勿一口气看完教程视频</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成绩分析</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模块中有相应需规律学习的天数，一口气看完教程视频，习惯分不够的</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无法后期弥补</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spcAft>
                <a:spcPts val="2000"/>
              </a:spcAft>
            </a:pP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规律学习指（单门课程）每天观看教程视频</a:t>
            </a:r>
            <a:r>
              <a:rPr lang="en-US" altLang="zh-CN"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25</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分钟</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即可，</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少于</a:t>
            </a:r>
            <a:r>
              <a:rPr lang="en-US" altLang="zh-CN"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25</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分钟的不记规律学习天数。</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建议每天学习</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25-30</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分钟左右。</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重复观看已学视频的时长不记有效学习时长；</a:t>
            </a:r>
            <a:endParaRPr lang="zh-CN" altLang="en-US"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spcAft>
                <a:spcPts val="2000"/>
              </a:spcAft>
            </a:pP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ea"/>
              </a:rPr>
              <a:t>4. </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ea"/>
              </a:rPr>
              <a:t>学习时长及规律天数次日上午更新，不要凌晨就去看。</a:t>
            </a:r>
            <a:endPar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spcAft>
                <a:spcPts val="2000"/>
              </a:spcAft>
            </a:pP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ea"/>
              </a:rPr>
              <a:t>5.</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ea"/>
              </a:rPr>
              <a:t>学习时长仅为观看教程视频产生的时长，不包括观看见面课及完成章测试的时长。</a:t>
            </a:r>
            <a:endPar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spcAft>
                <a:spcPts val="2000"/>
              </a:spcAft>
            </a:pPr>
            <a:endParaRPr lang="zh-CN" altLang="en-US"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138491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文本框 4"/>
          <p:cNvSpPr txBox="1"/>
          <p:nvPr/>
        </p:nvSpPr>
        <p:spPr>
          <a:xfrm>
            <a:off x="3053260" y="307736"/>
            <a:ext cx="6215309" cy="769441"/>
          </a:xfrm>
          <a:prstGeom prst="rect">
            <a:avLst/>
          </a:prstGeom>
          <a:noFill/>
        </p:spPr>
        <p:txBody>
          <a:bodyPr wrap="square" rtlCol="0">
            <a:spAutoFit/>
          </a:bodyPr>
          <a:lstStyle/>
          <a:p>
            <a:pPr algn="ctr"/>
            <a:r>
              <a:rPr lang="zh-CN" altLang="en-US" sz="4400" b="1" dirty="0">
                <a:solidFill>
                  <a:schemeClr val="bg1"/>
                </a:solidFill>
                <a:latin typeface="微软雅黑" panose="020B0503020204020204" pitchFamily="34" charset="-122"/>
                <a:ea typeface="微软雅黑" panose="020B0503020204020204" pitchFamily="34" charset="-122"/>
              </a:rPr>
              <a:t>最后总结</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1596443" y="1623368"/>
            <a:ext cx="9851370" cy="3117850"/>
          </a:xfrm>
          <a:prstGeom prst="rect">
            <a:avLst/>
          </a:prstGeom>
          <a:noFill/>
        </p:spPr>
        <p:txBody>
          <a:bodyPr wrap="square" rtlCol="0">
            <a:spAutoFit/>
          </a:bodyPr>
          <a:lstStyle/>
          <a:p>
            <a:pPr>
              <a:lnSpc>
                <a:spcPct val="150000"/>
              </a:lnSpc>
              <a:spcAft>
                <a:spcPts val="2000"/>
              </a:spcAft>
            </a:pP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6.</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问答模块切勿发无意义帖、灌水帖、抄袭重复帖，审核团队会删帖、情节严重者禁言处理。问答请以问号结尾正常提问即可，包含：括号（）、下划线</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____</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、选择题（单选题、多选题）</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&amp;</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判断题</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&amp;</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填空题类型的，会被重点“处理”。</a:t>
            </a:r>
            <a:endPar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spcAft>
                <a:spcPts val="2000"/>
              </a:spcAft>
            </a:pP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7.</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ea"/>
              </a:rPr>
              <a:t>学习时间”结束以后可以观看视频，但是不计“进度”和“分数”；打开考试时请注意看</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“考试注意事项”</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ea"/>
              </a:rPr>
              <a:t>；点开试卷不作答，再关闭试卷，系统仍然计算时间，直至“考试答题时间”结束，系统自动交卷。</a:t>
            </a:r>
            <a:endParaRPr lang="zh-CN" altLang="en-US"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891628478053_.pic_hd"/>
          <p:cNvPicPr>
            <a:picLocks noChangeAspect="1"/>
          </p:cNvPicPr>
          <p:nvPr/>
        </p:nvPicPr>
        <p:blipFill>
          <a:blip r:embed="rId1"/>
          <a:stretch>
            <a:fillRect/>
          </a:stretch>
        </p:blipFill>
        <p:spPr>
          <a:xfrm>
            <a:off x="9074785" y="1402715"/>
            <a:ext cx="3044190" cy="5541010"/>
          </a:xfrm>
          <a:prstGeom prst="rect">
            <a:avLst/>
          </a:prstGeom>
        </p:spPr>
      </p:pic>
      <p:sp>
        <p:nvSpPr>
          <p:cNvPr id="4" name="矩形 3"/>
          <p:cNvSpPr/>
          <p:nvPr/>
        </p:nvSpPr>
        <p:spPr>
          <a:xfrm>
            <a:off x="0" y="0"/>
            <a:ext cx="12192000" cy="142846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文本框 4"/>
          <p:cNvSpPr txBox="1"/>
          <p:nvPr/>
        </p:nvSpPr>
        <p:spPr>
          <a:xfrm>
            <a:off x="3053260" y="352549"/>
            <a:ext cx="6215309" cy="769441"/>
          </a:xfrm>
          <a:prstGeom prst="rect">
            <a:avLst/>
          </a:prstGeom>
          <a:noFill/>
        </p:spPr>
        <p:txBody>
          <a:bodyPr wrap="square" rtlCol="0">
            <a:spAutoFit/>
          </a:bodyPr>
          <a:lstStyle/>
          <a:p>
            <a:pPr algn="ctr"/>
            <a:r>
              <a:rPr lang="zh-CN" altLang="en-US" sz="4400" b="1" dirty="0">
                <a:solidFill>
                  <a:schemeClr val="bg1"/>
                </a:solidFill>
                <a:latin typeface="微软雅黑" panose="020B0503020204020204" pitchFamily="34" charset="-122"/>
                <a:ea typeface="微软雅黑" panose="020B0503020204020204" pitchFamily="34" charset="-122"/>
              </a:rPr>
              <a:t>问题解决 方便快捷</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sp>
        <p:nvSpPr>
          <p:cNvPr id="7" name="文本框 11"/>
          <p:cNvSpPr txBox="1"/>
          <p:nvPr/>
        </p:nvSpPr>
        <p:spPr>
          <a:xfrm>
            <a:off x="401320" y="1671955"/>
            <a:ext cx="4984115" cy="1254760"/>
          </a:xfrm>
          <a:prstGeom prst="rect">
            <a:avLst/>
          </a:prstGeom>
          <a:noFill/>
        </p:spPr>
        <p:txBody>
          <a:bodyPr wrap="square" rtlCol="0" anchor="t">
            <a:noAutofit/>
          </a:bodyPr>
          <a:lstStyle/>
          <a:p>
            <a:pPr marL="285750" indent="-285750">
              <a:lnSpc>
                <a:spcPct val="130000"/>
              </a:lnSpc>
              <a:buFont typeface="Wingdings" panose="05000000000000000000" charset="0"/>
              <a:buChar char=""/>
            </a:pPr>
            <a:r>
              <a:rPr lang="zh-CN" altLang="en-US" dirty="0">
                <a:latin typeface="微软雅黑" panose="020B0503020204020204" pitchFamily="34" charset="-122"/>
                <a:ea typeface="微软雅黑" panose="020B0503020204020204" pitchFamily="34" charset="-122"/>
                <a:sym typeface="+mn-ea"/>
              </a:rPr>
              <a:t>有任何疑问可咨询智慧树平台</a:t>
            </a:r>
            <a:r>
              <a:rPr lang="zh-CN" altLang="en-US" b="1" dirty="0">
                <a:solidFill>
                  <a:srgbClr val="FF0000"/>
                </a:solidFill>
                <a:latin typeface="微软雅黑" panose="020B0503020204020204" pitchFamily="34" charset="-122"/>
                <a:ea typeface="微软雅黑" panose="020B0503020204020204" pitchFamily="34" charset="-122"/>
                <a:sym typeface="+mn-ea"/>
              </a:rPr>
              <a:t>在线客服</a:t>
            </a:r>
            <a:r>
              <a:rPr lang="zh-CN" altLang="en-US" dirty="0">
                <a:latin typeface="微软雅黑" panose="020B0503020204020204" pitchFamily="34" charset="-122"/>
                <a:ea typeface="微软雅黑" panose="020B0503020204020204" pitchFamily="34" charset="-122"/>
                <a:sym typeface="+mn-ea"/>
              </a:rPr>
              <a:t>（蓝框所示）。平台使用操作说明请点击图中红色框所示</a:t>
            </a:r>
            <a:r>
              <a:rPr lang="zh-CN" altLang="en-US" b="1" dirty="0">
                <a:solidFill>
                  <a:srgbClr val="FF0000"/>
                </a:solidFill>
                <a:latin typeface="微软雅黑" panose="020B0503020204020204" pitchFamily="34" charset="-122"/>
                <a:ea typeface="微软雅黑" panose="020B0503020204020204" pitchFamily="34" charset="-122"/>
                <a:sym typeface="+mn-ea"/>
              </a:rPr>
              <a:t>服务中心</a:t>
            </a:r>
            <a:r>
              <a:rPr lang="zh-CN" altLang="en-US" dirty="0">
                <a:latin typeface="微软雅黑" panose="020B0503020204020204" pitchFamily="34" charset="-122"/>
                <a:ea typeface="微软雅黑" panose="020B0503020204020204" pitchFamily="34" charset="-122"/>
                <a:sym typeface="+mn-ea"/>
              </a:rPr>
              <a:t>。观看学生/教师操作说明。</a:t>
            </a:r>
            <a:br>
              <a:rPr lang="en-US" altLang="zh-CN" dirty="0">
                <a:latin typeface="微软雅黑" panose="020B0503020204020204" pitchFamily="34" charset="-122"/>
                <a:ea typeface="微软雅黑" panose="020B0503020204020204" pitchFamily="34" charset="-122"/>
              </a:rPr>
            </a:br>
            <a:br>
              <a:rPr lang="en-US" altLang="zh-CN" dirty="0">
                <a:latin typeface="微软雅黑" panose="020B0503020204020204" pitchFamily="34" charset="-122"/>
                <a:ea typeface="微软雅黑" panose="020B0503020204020204" pitchFamily="34" charset="-122"/>
              </a:rPr>
            </a:br>
            <a:endParaRPr lang="zh-CN" altLang="en-US" dirty="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12508" y="4002428"/>
            <a:ext cx="2338274" cy="2338274"/>
          </a:xfrm>
          <a:prstGeom prst="rect">
            <a:avLst/>
          </a:prstGeom>
        </p:spPr>
      </p:pic>
      <p:sp>
        <p:nvSpPr>
          <p:cNvPr id="10" name="文本框 9"/>
          <p:cNvSpPr txBox="1"/>
          <p:nvPr/>
        </p:nvSpPr>
        <p:spPr>
          <a:xfrm>
            <a:off x="5990951" y="1603892"/>
            <a:ext cx="2629265" cy="2223109"/>
          </a:xfrm>
          <a:prstGeom prst="rect">
            <a:avLst/>
          </a:prstGeom>
          <a:noFill/>
        </p:spPr>
        <p:txBody>
          <a:bodyPr wrap="square">
            <a:spAutoFit/>
          </a:bodyPr>
          <a:lstStyle/>
          <a:p>
            <a:pPr marL="285750" indent="-285750">
              <a:lnSpc>
                <a:spcPct val="130000"/>
              </a:lnSpc>
              <a:buFont typeface="Wingdings" panose="05000000000000000000" charset="0"/>
              <a:buChar char=""/>
            </a:pPr>
            <a:r>
              <a:rPr lang="zh-CN" altLang="en-US" dirty="0">
                <a:latin typeface="微软雅黑" panose="020B0503020204020204" pitchFamily="34" charset="-122"/>
                <a:ea typeface="微软雅黑" panose="020B0503020204020204" pitchFamily="34" charset="-122"/>
              </a:rPr>
              <a:t>更可打开微信小程序</a:t>
            </a:r>
            <a:r>
              <a:rPr lang="zh-CN" altLang="en-US" b="1" dirty="0">
                <a:solidFill>
                  <a:srgbClr val="FF0000"/>
                </a:solidFill>
                <a:latin typeface="微软雅黑" panose="020B0503020204020204" pitchFamily="34" charset="-122"/>
                <a:ea typeface="微软雅黑" panose="020B0503020204020204" pitchFamily="34" charset="-122"/>
              </a:rPr>
              <a:t>“智慧树</a:t>
            </a:r>
            <a:r>
              <a:rPr lang="en-US" altLang="zh-CN" b="1" dirty="0">
                <a:solidFill>
                  <a:srgbClr val="FF0000"/>
                </a:solidFill>
                <a:latin typeface="微软雅黑" panose="020B0503020204020204" pitchFamily="34" charset="-122"/>
                <a:ea typeface="微软雅黑" panose="020B0503020204020204" pitchFamily="34" charset="-122"/>
              </a:rPr>
              <a:t>·</a:t>
            </a:r>
            <a:r>
              <a:rPr lang="zh-CN" altLang="en-US" b="1" dirty="0">
                <a:solidFill>
                  <a:srgbClr val="FF0000"/>
                </a:solidFill>
                <a:latin typeface="微软雅黑" panose="020B0503020204020204" pitchFamily="34" charset="-122"/>
                <a:ea typeface="微软雅黑" panose="020B0503020204020204" pitchFamily="34" charset="-122"/>
              </a:rPr>
              <a:t>教学帮”</a:t>
            </a:r>
            <a:r>
              <a:rPr lang="zh-CN" altLang="en-US" dirty="0">
                <a:latin typeface="微软雅黑" panose="020B0503020204020204" pitchFamily="34" charset="-122"/>
                <a:ea typeface="微软雅黑" panose="020B0503020204020204" pitchFamily="34" charset="-122"/>
              </a:rPr>
              <a:t>，使用自助查询，常见问题自己即可快速解决；也可通过微信客服咨询。</a:t>
            </a:r>
            <a:endParaRPr lang="zh-CN" altLang="en-US" dirty="0"/>
          </a:p>
        </p:txBody>
      </p:sp>
      <p:cxnSp>
        <p:nvCxnSpPr>
          <p:cNvPr id="11" name="Straight Connector 54"/>
          <p:cNvCxnSpPr/>
          <p:nvPr/>
        </p:nvCxnSpPr>
        <p:spPr>
          <a:xfrm flipV="1">
            <a:off x="5688639" y="1874368"/>
            <a:ext cx="0" cy="4331123"/>
          </a:xfrm>
          <a:prstGeom prst="line">
            <a:avLst/>
          </a:prstGeom>
          <a:ln w="27622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6" name="矩形 15"/>
          <p:cNvSpPr/>
          <p:nvPr/>
        </p:nvSpPr>
        <p:spPr>
          <a:xfrm>
            <a:off x="11483633" y="5691219"/>
            <a:ext cx="606460" cy="5202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nvSpPr>
        <p:spPr>
          <a:xfrm>
            <a:off x="9710084" y="5788886"/>
            <a:ext cx="1773313" cy="369332"/>
          </a:xfrm>
          <a:prstGeom prst="rect">
            <a:avLst/>
          </a:prstGeom>
          <a:solidFill>
            <a:schemeClr val="bg1"/>
          </a:solidFill>
        </p:spPr>
        <p:txBody>
          <a:bodyPr wrap="square">
            <a:spAutoFit/>
          </a:bodyPr>
          <a:lstStyle/>
          <a:p>
            <a:pPr algn="r"/>
            <a:r>
              <a:rPr lang="zh-CN" altLang="en-US" b="1" dirty="0">
                <a:solidFill>
                  <a:srgbClr val="FF0000"/>
                </a:solidFill>
                <a:latin typeface="微软雅黑" panose="020B0503020204020204" pitchFamily="34" charset="-122"/>
                <a:ea typeface="微软雅黑" panose="020B0503020204020204" pitchFamily="34" charset="-122"/>
              </a:rPr>
              <a:t>微信客服入口</a:t>
            </a:r>
            <a:endParaRPr lang="zh-CN" altLang="en-US" b="1" dirty="0">
              <a:solidFill>
                <a:srgbClr val="FF0000"/>
              </a:solidFill>
            </a:endParaRPr>
          </a:p>
        </p:txBody>
      </p:sp>
      <p:sp>
        <p:nvSpPr>
          <p:cNvPr id="12" name="矩形 11"/>
          <p:cNvSpPr/>
          <p:nvPr/>
        </p:nvSpPr>
        <p:spPr>
          <a:xfrm>
            <a:off x="10659294" y="3598408"/>
            <a:ext cx="606460" cy="5202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nvSpPr>
        <p:spPr>
          <a:xfrm>
            <a:off x="10075867" y="3002462"/>
            <a:ext cx="1773313" cy="369332"/>
          </a:xfrm>
          <a:prstGeom prst="rect">
            <a:avLst/>
          </a:prstGeom>
          <a:solidFill>
            <a:schemeClr val="bg1"/>
          </a:solidFill>
        </p:spPr>
        <p:txBody>
          <a:bodyPr wrap="square">
            <a:spAutoFit/>
          </a:bodyPr>
          <a:lstStyle/>
          <a:p>
            <a:pPr algn="ctr"/>
            <a:r>
              <a:rPr lang="zh-CN" altLang="en-US" b="1" dirty="0">
                <a:solidFill>
                  <a:srgbClr val="FF0000"/>
                </a:solidFill>
                <a:latin typeface="微软雅黑" panose="020B0503020204020204" pitchFamily="34" charset="-122"/>
                <a:ea typeface="微软雅黑" panose="020B0503020204020204" pitchFamily="34" charset="-122"/>
              </a:rPr>
              <a:t>自助查询入口</a:t>
            </a:r>
            <a:endParaRPr lang="zh-CN" altLang="en-US" b="1" dirty="0">
              <a:solidFill>
                <a:srgbClr val="FF0000"/>
              </a:solidFill>
            </a:endParaRPr>
          </a:p>
        </p:txBody>
      </p:sp>
      <p:pic>
        <p:nvPicPr>
          <p:cNvPr id="6" name="图片 5"/>
          <p:cNvPicPr>
            <a:picLocks noChangeAspect="1"/>
          </p:cNvPicPr>
          <p:nvPr>
            <p:custDataLst>
              <p:tags r:id="rId3"/>
            </p:custDataLst>
          </p:nvPr>
        </p:nvPicPr>
        <p:blipFill>
          <a:blip r:embed="rId4"/>
          <a:stretch>
            <a:fillRect/>
          </a:stretch>
        </p:blipFill>
        <p:spPr>
          <a:xfrm>
            <a:off x="802640" y="3196590"/>
            <a:ext cx="2876550" cy="2895600"/>
          </a:xfrm>
          <a:prstGeom prst="rect">
            <a:avLst/>
          </a:pr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pic>
      <p:pic>
        <p:nvPicPr>
          <p:cNvPr id="14" name="图片 13"/>
          <p:cNvPicPr>
            <a:picLocks noChangeAspect="1"/>
          </p:cNvPicPr>
          <p:nvPr>
            <p:custDataLst>
              <p:tags r:id="rId5"/>
            </p:custDataLst>
          </p:nvPr>
        </p:nvPicPr>
        <p:blipFill>
          <a:blip r:embed="rId6"/>
          <a:stretch>
            <a:fillRect/>
          </a:stretch>
        </p:blipFill>
        <p:spPr>
          <a:xfrm>
            <a:off x="3744595" y="2809240"/>
            <a:ext cx="1733550" cy="3670300"/>
          </a:xfrm>
          <a:prstGeom prst="rect">
            <a:avLst/>
          </a:pr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注册</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19" name="矩形 18"/>
          <p:cNvSpPr/>
          <p:nvPr/>
        </p:nvSpPr>
        <p:spPr>
          <a:xfrm>
            <a:off x="1570741" y="1360685"/>
            <a:ext cx="9050517" cy="1076325"/>
          </a:xfrm>
          <a:prstGeom prst="rect">
            <a:avLst/>
          </a:prstGeom>
        </p:spPr>
        <p:txBody>
          <a:bodyPr wrap="square">
            <a:spAutoFit/>
          </a:bodyPr>
          <a:lstStyle/>
          <a:p>
            <a:pPr>
              <a:spcAft>
                <a:spcPts val="0"/>
              </a:spcAft>
            </a:pPr>
            <a:r>
              <a:rPr lang="zh-CN" altLang="en-US" sz="2400" dirty="0">
                <a:solidFill>
                  <a:srgbClr val="27A98C"/>
                </a:solidFill>
                <a:latin typeface="微软雅黑" panose="020B0503020204020204" pitchFamily="34" charset="-122"/>
                <a:ea typeface="微软雅黑" panose="020B0503020204020204" pitchFamily="34" charset="-122"/>
              </a:rPr>
              <a:t>新生</a:t>
            </a:r>
            <a:r>
              <a:rPr lang="en-US" altLang="zh-CN" sz="2400" dirty="0">
                <a:solidFill>
                  <a:srgbClr val="27A98C"/>
                </a:solidFill>
                <a:latin typeface="微软雅黑" panose="020B0503020204020204" pitchFamily="34" charset="-122"/>
                <a:ea typeface="微软雅黑" panose="020B0503020204020204" pitchFamily="34" charset="-122"/>
              </a:rPr>
              <a:t>—</a:t>
            </a:r>
            <a:r>
              <a:rPr lang="zh-CN" altLang="en-US" sz="2400" dirty="0">
                <a:solidFill>
                  <a:srgbClr val="27A98C"/>
                </a:solidFill>
                <a:latin typeface="微软雅黑" panose="020B0503020204020204" pitchFamily="34" charset="-122"/>
                <a:ea typeface="微软雅黑" panose="020B0503020204020204" pitchFamily="34" charset="-122"/>
              </a:rPr>
              <a:t>之前未登录过的同学</a:t>
            </a:r>
            <a:endParaRPr lang="en-US" altLang="zh-CN" sz="2400" dirty="0">
              <a:solidFill>
                <a:srgbClr val="27A98C"/>
              </a:solidFill>
              <a:latin typeface="微软雅黑" panose="020B0503020204020204" pitchFamily="34" charset="-122"/>
              <a:ea typeface="微软雅黑" panose="020B0503020204020204" pitchFamily="34" charset="-122"/>
            </a:endParaRPr>
          </a:p>
          <a:p>
            <a:pPr>
              <a:spcAft>
                <a:spcPts val="0"/>
              </a:spcAft>
            </a:pPr>
            <a:r>
              <a:rPr lang="zh-CN" altLang="en-US" sz="2000" dirty="0">
                <a:solidFill>
                  <a:srgbClr val="5A514A"/>
                </a:solidFill>
                <a:latin typeface="微软雅黑" panose="020B0503020204020204" pitchFamily="34" charset="-122"/>
                <a:ea typeface="微软雅黑" panose="020B0503020204020204" pitchFamily="34" charset="-122"/>
              </a:rPr>
              <a:t>在</a:t>
            </a:r>
            <a:r>
              <a:rPr lang="en-US" altLang="zh-CN" sz="2000" dirty="0">
                <a:solidFill>
                  <a:srgbClr val="5A514A"/>
                </a:solidFill>
                <a:latin typeface="微软雅黑" panose="020B0503020204020204" pitchFamily="34" charset="-122"/>
                <a:ea typeface="微软雅黑" panose="020B0503020204020204" pitchFamily="34" charset="-122"/>
              </a:rPr>
              <a:t>【</a:t>
            </a:r>
            <a:r>
              <a:rPr lang="zh-CN" altLang="en-US" sz="2000" dirty="0">
                <a:solidFill>
                  <a:srgbClr val="5A514A"/>
                </a:solidFill>
                <a:latin typeface="微软雅黑" panose="020B0503020204020204" pitchFamily="34" charset="-122"/>
                <a:ea typeface="微软雅黑" panose="020B0503020204020204" pitchFamily="34" charset="-122"/>
              </a:rPr>
              <a:t>我的</a:t>
            </a:r>
            <a:r>
              <a:rPr lang="en-US" altLang="zh-CN" sz="2000" dirty="0">
                <a:solidFill>
                  <a:srgbClr val="5A514A"/>
                </a:solidFill>
                <a:latin typeface="微软雅黑" panose="020B0503020204020204" pitchFamily="34" charset="-122"/>
                <a:ea typeface="微软雅黑" panose="020B0503020204020204" pitchFamily="34" charset="-122"/>
              </a:rPr>
              <a:t>】</a:t>
            </a:r>
            <a:r>
              <a:rPr lang="zh-CN" altLang="en-US" sz="2000" dirty="0">
                <a:solidFill>
                  <a:srgbClr val="5A514A"/>
                </a:solidFill>
                <a:latin typeface="微软雅黑" panose="020B0503020204020204" pitchFamily="34" charset="-122"/>
                <a:ea typeface="微软雅黑" panose="020B0503020204020204" pitchFamily="34" charset="-122"/>
              </a:rPr>
              <a:t>模块进行</a:t>
            </a:r>
            <a:r>
              <a:rPr lang="en-US" altLang="zh-CN" sz="2000" dirty="0">
                <a:solidFill>
                  <a:srgbClr val="5A514A"/>
                </a:solidFill>
                <a:latin typeface="微软雅黑" panose="020B0503020204020204" pitchFamily="34" charset="-122"/>
                <a:ea typeface="微软雅黑" panose="020B0503020204020204" pitchFamily="34" charset="-122"/>
              </a:rPr>
              <a:t>【</a:t>
            </a:r>
            <a:r>
              <a:rPr lang="zh-CN" altLang="en-US" sz="2000" dirty="0">
                <a:solidFill>
                  <a:srgbClr val="5A514A"/>
                </a:solidFill>
                <a:latin typeface="微软雅黑" panose="020B0503020204020204" pitchFamily="34" charset="-122"/>
                <a:ea typeface="微软雅黑" panose="020B0503020204020204" pitchFamily="34" charset="-122"/>
              </a:rPr>
              <a:t>大学生身份认证</a:t>
            </a:r>
            <a:r>
              <a:rPr lang="en-US" altLang="zh-CN" sz="2000" dirty="0">
                <a:solidFill>
                  <a:srgbClr val="5A514A"/>
                </a:solidFill>
                <a:latin typeface="微软雅黑" panose="020B0503020204020204" pitchFamily="34" charset="-122"/>
                <a:ea typeface="微软雅黑" panose="020B0503020204020204" pitchFamily="34" charset="-122"/>
              </a:rPr>
              <a:t>】</a:t>
            </a:r>
            <a:r>
              <a:rPr lang="zh-CN" altLang="en-US" sz="2000" dirty="0">
                <a:solidFill>
                  <a:srgbClr val="5A514A"/>
                </a:solidFill>
                <a:latin typeface="微软雅黑" panose="020B0503020204020204" pitchFamily="34" charset="-122"/>
                <a:ea typeface="微软雅黑" panose="020B0503020204020204" pitchFamily="34" charset="-122"/>
              </a:rPr>
              <a:t>。温馨提示：请认真填写所有信息，如果信息错误，课程结束后可能会拿不到学分</a:t>
            </a:r>
            <a:r>
              <a:rPr lang="en-US" altLang="zh-CN" sz="2000" dirty="0">
                <a:solidFill>
                  <a:srgbClr val="5A514A"/>
                </a:solidFill>
                <a:latin typeface="微软雅黑" panose="020B0503020204020204" pitchFamily="34" charset="-122"/>
                <a:ea typeface="微软雅黑" panose="020B0503020204020204" pitchFamily="34" charset="-122"/>
              </a:rPr>
              <a:t>;</a:t>
            </a:r>
            <a:endParaRPr lang="zh-CN" altLang="en-US" sz="2000" dirty="0">
              <a:solidFill>
                <a:srgbClr val="5A514A"/>
              </a:solidFill>
              <a:latin typeface="微软雅黑" panose="020B0503020204020204" pitchFamily="34" charset="-122"/>
              <a:ea typeface="微软雅黑" panose="020B0503020204020204" pitchFamily="34" charset="-122"/>
            </a:endParaRPr>
          </a:p>
        </p:txBody>
      </p:sp>
      <p:sp>
        <p:nvSpPr>
          <p:cNvPr id="31" name="右箭头 1"/>
          <p:cNvSpPr/>
          <p:nvPr/>
        </p:nvSpPr>
        <p:spPr>
          <a:xfrm>
            <a:off x="4128719" y="4047942"/>
            <a:ext cx="1024255" cy="589915"/>
          </a:xfrm>
          <a:prstGeom prst="rightArrow">
            <a:avLst/>
          </a:prstGeom>
          <a:solidFill>
            <a:srgbClr val="12B19F"/>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grpSp>
        <p:nvGrpSpPr>
          <p:cNvPr id="14" name="组合 13"/>
          <p:cNvGrpSpPr/>
          <p:nvPr/>
        </p:nvGrpSpPr>
        <p:grpSpPr>
          <a:xfrm>
            <a:off x="1652321" y="2634194"/>
            <a:ext cx="1967733" cy="3500126"/>
            <a:chOff x="1274" y="2687"/>
            <a:chExt cx="3616" cy="6432"/>
          </a:xfrm>
          <a:effectLst>
            <a:outerShdw blurRad="50800" dist="38100" dir="2700000" algn="tl" rotWithShape="0">
              <a:prstClr val="black">
                <a:alpha val="40000"/>
              </a:prstClr>
            </a:outerShdw>
          </a:effectLst>
        </p:grpSpPr>
        <p:pic>
          <p:nvPicPr>
            <p:cNvPr id="15" name="图片 14" descr="87cab39095b6d80aab9d1f925f76854"/>
            <p:cNvPicPr>
              <a:picLocks noChangeAspect="1"/>
            </p:cNvPicPr>
            <p:nvPr/>
          </p:nvPicPr>
          <p:blipFill>
            <a:blip r:embed="rId2"/>
            <a:stretch>
              <a:fillRect/>
            </a:stretch>
          </p:blipFill>
          <p:spPr>
            <a:xfrm>
              <a:off x="1274" y="2687"/>
              <a:ext cx="3617" cy="6432"/>
            </a:xfrm>
            <a:prstGeom prst="rect">
              <a:avLst/>
            </a:prstGeom>
          </p:spPr>
        </p:pic>
        <p:sp>
          <p:nvSpPr>
            <p:cNvPr id="16" name="矩形 15"/>
            <p:cNvSpPr/>
            <p:nvPr/>
          </p:nvSpPr>
          <p:spPr>
            <a:xfrm>
              <a:off x="1344" y="5708"/>
              <a:ext cx="3456" cy="620"/>
            </a:xfrm>
            <a:prstGeom prst="rect">
              <a:avLst/>
            </a:prstGeom>
            <a:noFill/>
            <a:ln>
              <a:solidFill>
                <a:srgbClr val="FF0000"/>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p:cNvGrpSpPr/>
          <p:nvPr/>
        </p:nvGrpSpPr>
        <p:grpSpPr>
          <a:xfrm>
            <a:off x="5400633" y="2664194"/>
            <a:ext cx="1967733" cy="3500126"/>
            <a:chOff x="7792" y="2687"/>
            <a:chExt cx="3616" cy="6432"/>
          </a:xfrm>
          <a:effectLst>
            <a:outerShdw blurRad="50800" dist="38100" dir="2700000" algn="tl" rotWithShape="0">
              <a:prstClr val="black">
                <a:alpha val="40000"/>
              </a:prstClr>
            </a:outerShdw>
          </a:effectLst>
        </p:grpSpPr>
        <p:pic>
          <p:nvPicPr>
            <p:cNvPr id="18" name="图片 17" descr="e747277d5eb7e8af3c0f6e081517b94"/>
            <p:cNvPicPr>
              <a:picLocks noChangeAspect="1"/>
            </p:cNvPicPr>
            <p:nvPr/>
          </p:nvPicPr>
          <p:blipFill>
            <a:blip r:embed="rId3"/>
            <a:stretch>
              <a:fillRect/>
            </a:stretch>
          </p:blipFill>
          <p:spPr>
            <a:xfrm>
              <a:off x="7792" y="2687"/>
              <a:ext cx="3617" cy="6432"/>
            </a:xfrm>
            <a:prstGeom prst="rect">
              <a:avLst/>
            </a:prstGeom>
          </p:spPr>
        </p:pic>
        <p:sp>
          <p:nvSpPr>
            <p:cNvPr id="20" name="矩形 19"/>
            <p:cNvSpPr/>
            <p:nvPr/>
          </p:nvSpPr>
          <p:spPr>
            <a:xfrm>
              <a:off x="8415" y="4861"/>
              <a:ext cx="2503" cy="413"/>
            </a:xfrm>
            <a:prstGeom prst="rect">
              <a:avLst/>
            </a:prstGeom>
            <a:noFill/>
            <a:ln>
              <a:solidFill>
                <a:srgbClr val="FF0000"/>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8415" y="5414"/>
              <a:ext cx="2503" cy="413"/>
            </a:xfrm>
            <a:prstGeom prst="rect">
              <a:avLst/>
            </a:prstGeom>
            <a:noFill/>
            <a:ln>
              <a:solidFill>
                <a:srgbClr val="FF0000"/>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8415" y="5915"/>
              <a:ext cx="2503" cy="413"/>
            </a:xfrm>
            <a:prstGeom prst="rect">
              <a:avLst/>
            </a:prstGeom>
            <a:noFill/>
            <a:ln>
              <a:solidFill>
                <a:srgbClr val="FF0000"/>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a:off x="8615" y="6438"/>
              <a:ext cx="2303" cy="433"/>
            </a:xfrm>
            <a:prstGeom prst="rect">
              <a:avLst/>
            </a:prstGeom>
            <a:noFill/>
            <a:ln>
              <a:solidFill>
                <a:srgbClr val="FF0000"/>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2" name="组合 31"/>
          <p:cNvGrpSpPr/>
          <p:nvPr/>
        </p:nvGrpSpPr>
        <p:grpSpPr>
          <a:xfrm>
            <a:off x="8800564" y="2674382"/>
            <a:ext cx="1967733" cy="3500126"/>
            <a:chOff x="14261" y="2687"/>
            <a:chExt cx="3616" cy="6432"/>
          </a:xfrm>
          <a:effectLst>
            <a:outerShdw blurRad="50800" dist="38100" dir="2700000" algn="tl" rotWithShape="0">
              <a:prstClr val="black">
                <a:alpha val="40000"/>
              </a:prstClr>
            </a:outerShdw>
          </a:effectLst>
        </p:grpSpPr>
        <p:pic>
          <p:nvPicPr>
            <p:cNvPr id="33" name="图片 32" descr="7d03541f631624041b345f03bf69b44"/>
            <p:cNvPicPr>
              <a:picLocks noChangeAspect="1"/>
            </p:cNvPicPr>
            <p:nvPr/>
          </p:nvPicPr>
          <p:blipFill>
            <a:blip r:embed="rId4"/>
            <a:stretch>
              <a:fillRect/>
            </a:stretch>
          </p:blipFill>
          <p:spPr>
            <a:xfrm>
              <a:off x="14261" y="2687"/>
              <a:ext cx="3617" cy="6432"/>
            </a:xfrm>
            <a:prstGeom prst="rect">
              <a:avLst/>
            </a:prstGeom>
          </p:spPr>
        </p:pic>
        <p:sp>
          <p:nvSpPr>
            <p:cNvPr id="34" name="矩形 33"/>
            <p:cNvSpPr/>
            <p:nvPr/>
          </p:nvSpPr>
          <p:spPr>
            <a:xfrm>
              <a:off x="14549" y="7057"/>
              <a:ext cx="1784" cy="433"/>
            </a:xfrm>
            <a:prstGeom prst="rect">
              <a:avLst/>
            </a:prstGeom>
            <a:noFill/>
            <a:ln>
              <a:solidFill>
                <a:srgbClr val="FF0000"/>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5" name="右箭头 1"/>
          <p:cNvSpPr/>
          <p:nvPr/>
        </p:nvSpPr>
        <p:spPr>
          <a:xfrm>
            <a:off x="7594391" y="4047942"/>
            <a:ext cx="1024255" cy="589915"/>
          </a:xfrm>
          <a:prstGeom prst="rightArrow">
            <a:avLst/>
          </a:prstGeom>
          <a:solidFill>
            <a:srgbClr val="12B19F"/>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选课</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19" name="矩形 18"/>
          <p:cNvSpPr/>
          <p:nvPr/>
        </p:nvSpPr>
        <p:spPr>
          <a:xfrm>
            <a:off x="1570741" y="1360685"/>
            <a:ext cx="9050517" cy="1077218"/>
          </a:xfrm>
          <a:prstGeom prst="rect">
            <a:avLst/>
          </a:prstGeom>
        </p:spPr>
        <p:txBody>
          <a:bodyPr wrap="square">
            <a:spAutoFit/>
          </a:bodyPr>
          <a:lstStyle/>
          <a:p>
            <a:r>
              <a:rPr lang="zh-CN" altLang="en-US" sz="24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准备选课</a:t>
            </a:r>
            <a:br>
              <a:rPr lang="en-US" altLang="zh-CN" sz="24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b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点击</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共享课</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入口，进入选课页面。在本校选课页面中可查看本校共引进多少门课程，选课及退课起止时间。</a:t>
            </a:r>
            <a:endPar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34" name="组合 33"/>
          <p:cNvGrpSpPr/>
          <p:nvPr/>
        </p:nvGrpSpPr>
        <p:grpSpPr>
          <a:xfrm>
            <a:off x="1640076" y="2601292"/>
            <a:ext cx="1957106" cy="3479662"/>
            <a:chOff x="1246" y="2929"/>
            <a:chExt cx="3594" cy="6390"/>
          </a:xfrm>
          <a:effectLst>
            <a:outerShdw blurRad="50800" dist="38100" dir="2700000" algn="tl" rotWithShape="0">
              <a:prstClr val="black">
                <a:alpha val="40000"/>
              </a:prstClr>
            </a:outerShdw>
          </a:effectLst>
        </p:grpSpPr>
        <p:pic>
          <p:nvPicPr>
            <p:cNvPr id="35" name="图片 34" descr="65fe6765a24b3cbaf74e7272543b426"/>
            <p:cNvPicPr>
              <a:picLocks noChangeAspect="1"/>
            </p:cNvPicPr>
            <p:nvPr/>
          </p:nvPicPr>
          <p:blipFill>
            <a:blip r:embed="rId2"/>
            <a:stretch>
              <a:fillRect/>
            </a:stretch>
          </p:blipFill>
          <p:spPr>
            <a:xfrm>
              <a:off x="1246" y="2929"/>
              <a:ext cx="3595" cy="6391"/>
            </a:xfrm>
            <a:prstGeom prst="rect">
              <a:avLst/>
            </a:prstGeom>
          </p:spPr>
        </p:pic>
        <p:sp>
          <p:nvSpPr>
            <p:cNvPr id="36" name="矩形 35"/>
            <p:cNvSpPr/>
            <p:nvPr/>
          </p:nvSpPr>
          <p:spPr>
            <a:xfrm>
              <a:off x="3181" y="5898"/>
              <a:ext cx="821" cy="620"/>
            </a:xfrm>
            <a:prstGeom prst="rect">
              <a:avLst/>
            </a:prstGeom>
            <a:noFill/>
            <a:ln>
              <a:solidFill>
                <a:srgbClr val="FF0000"/>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0" name="组合 39"/>
          <p:cNvGrpSpPr/>
          <p:nvPr/>
        </p:nvGrpSpPr>
        <p:grpSpPr>
          <a:xfrm>
            <a:off x="6322294" y="2605648"/>
            <a:ext cx="1954928" cy="3475306"/>
            <a:chOff x="10354" y="2937"/>
            <a:chExt cx="3590" cy="6382"/>
          </a:xfrm>
          <a:effectLst>
            <a:outerShdw blurRad="50800" dist="38100" dir="2700000" algn="tl" rotWithShape="0">
              <a:prstClr val="black">
                <a:alpha val="40000"/>
              </a:prstClr>
            </a:outerShdw>
          </a:effectLst>
        </p:grpSpPr>
        <p:pic>
          <p:nvPicPr>
            <p:cNvPr id="41" name="图片 40" descr="540225a23d8d8b3d026e3b69e20ecdf"/>
            <p:cNvPicPr>
              <a:picLocks noChangeAspect="1"/>
            </p:cNvPicPr>
            <p:nvPr/>
          </p:nvPicPr>
          <p:blipFill>
            <a:blip r:embed="rId3"/>
            <a:stretch>
              <a:fillRect/>
            </a:stretch>
          </p:blipFill>
          <p:spPr>
            <a:xfrm>
              <a:off x="10354" y="2937"/>
              <a:ext cx="3590" cy="6383"/>
            </a:xfrm>
            <a:prstGeom prst="rect">
              <a:avLst/>
            </a:prstGeom>
          </p:spPr>
        </p:pic>
        <p:sp>
          <p:nvSpPr>
            <p:cNvPr id="42" name="矩形 41"/>
            <p:cNvSpPr/>
            <p:nvPr/>
          </p:nvSpPr>
          <p:spPr>
            <a:xfrm>
              <a:off x="10511" y="5459"/>
              <a:ext cx="3433" cy="1718"/>
            </a:xfrm>
            <a:prstGeom prst="rect">
              <a:avLst/>
            </a:prstGeom>
            <a:noFill/>
            <a:ln>
              <a:solidFill>
                <a:srgbClr val="FF0000"/>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2"/>
            <p:cNvSpPr/>
            <p:nvPr/>
          </p:nvSpPr>
          <p:spPr>
            <a:xfrm>
              <a:off x="12909" y="6679"/>
              <a:ext cx="797" cy="441"/>
            </a:xfrm>
            <a:prstGeom prst="rect">
              <a:avLst/>
            </a:prstGeom>
            <a:noFill/>
            <a:ln>
              <a:solidFill>
                <a:srgbClr val="FF0000"/>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4" name="组合 43"/>
          <p:cNvGrpSpPr/>
          <p:nvPr/>
        </p:nvGrpSpPr>
        <p:grpSpPr>
          <a:xfrm>
            <a:off x="8666331" y="2596936"/>
            <a:ext cx="1954927" cy="3484018"/>
            <a:chOff x="14919" y="2921"/>
            <a:chExt cx="3590" cy="6398"/>
          </a:xfrm>
          <a:effectLst>
            <a:outerShdw blurRad="50800" dist="38100" dir="2700000" algn="tl" rotWithShape="0">
              <a:prstClr val="black">
                <a:alpha val="40000"/>
              </a:prstClr>
            </a:outerShdw>
          </a:effectLst>
        </p:grpSpPr>
        <p:pic>
          <p:nvPicPr>
            <p:cNvPr id="45" name="图片 44" descr="ae5a3453b615179ce365cfb9542a4dd"/>
            <p:cNvPicPr>
              <a:picLocks noChangeAspect="1"/>
            </p:cNvPicPr>
            <p:nvPr/>
          </p:nvPicPr>
          <p:blipFill>
            <a:blip r:embed="rId4"/>
            <a:stretch>
              <a:fillRect/>
            </a:stretch>
          </p:blipFill>
          <p:spPr>
            <a:xfrm>
              <a:off x="14919" y="2921"/>
              <a:ext cx="3590" cy="6383"/>
            </a:xfrm>
            <a:prstGeom prst="rect">
              <a:avLst/>
            </a:prstGeom>
          </p:spPr>
        </p:pic>
        <p:sp>
          <p:nvSpPr>
            <p:cNvPr id="46" name="矩形 45"/>
            <p:cNvSpPr/>
            <p:nvPr/>
          </p:nvSpPr>
          <p:spPr>
            <a:xfrm>
              <a:off x="17493" y="6679"/>
              <a:ext cx="797" cy="441"/>
            </a:xfrm>
            <a:prstGeom prst="rect">
              <a:avLst/>
            </a:prstGeom>
            <a:noFill/>
            <a:ln>
              <a:solidFill>
                <a:srgbClr val="FF0000"/>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矩形 46"/>
            <p:cNvSpPr/>
            <p:nvPr/>
          </p:nvSpPr>
          <p:spPr>
            <a:xfrm>
              <a:off x="17033" y="8617"/>
              <a:ext cx="1476" cy="702"/>
            </a:xfrm>
            <a:prstGeom prst="rect">
              <a:avLst/>
            </a:prstGeom>
            <a:noFill/>
            <a:ln>
              <a:solidFill>
                <a:srgbClr val="FF0000"/>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 name="图片 1"/>
          <p:cNvPicPr>
            <a:picLocks noChangeAspect="1"/>
          </p:cNvPicPr>
          <p:nvPr/>
        </p:nvPicPr>
        <p:blipFill>
          <a:blip r:embed="rId5"/>
          <a:stretch>
            <a:fillRect/>
          </a:stretch>
        </p:blipFill>
        <p:spPr>
          <a:xfrm>
            <a:off x="5915025" y="3369310"/>
            <a:ext cx="361950" cy="119380"/>
          </a:xfrm>
          <a:prstGeom prst="rect">
            <a:avLst/>
          </a:prstGeom>
        </p:spPr>
      </p:pic>
      <p:pic>
        <p:nvPicPr>
          <p:cNvPr id="3" name="图片 2"/>
          <p:cNvPicPr>
            <a:picLocks noChangeAspect="1"/>
          </p:cNvPicPr>
          <p:nvPr/>
        </p:nvPicPr>
        <p:blipFill>
          <a:blip r:embed="rId5"/>
          <a:stretch>
            <a:fillRect/>
          </a:stretch>
        </p:blipFill>
        <p:spPr>
          <a:xfrm>
            <a:off x="5915025" y="3369310"/>
            <a:ext cx="361950" cy="119380"/>
          </a:xfrm>
          <a:prstGeom prst="rect">
            <a:avLst/>
          </a:prstGeom>
        </p:spPr>
      </p:pic>
      <p:grpSp>
        <p:nvGrpSpPr>
          <p:cNvPr id="8" name="组合 7"/>
          <p:cNvGrpSpPr/>
          <p:nvPr/>
        </p:nvGrpSpPr>
        <p:grpSpPr>
          <a:xfrm>
            <a:off x="3943350" y="2586355"/>
            <a:ext cx="2028190" cy="3514090"/>
            <a:chOff x="6201" y="4103"/>
            <a:chExt cx="3079" cy="5534"/>
          </a:xfrm>
        </p:grpSpPr>
        <p:pic>
          <p:nvPicPr>
            <p:cNvPr id="38" name="图片 37" descr="C:\Users\QQ\Desktop\1660809792(1).jpg1660809792(1)"/>
            <p:cNvPicPr>
              <a:picLocks noChangeAspect="1"/>
            </p:cNvPicPr>
            <p:nvPr>
              <p:custDataLst>
                <p:tags r:id="rId6"/>
              </p:custDataLst>
            </p:nvPr>
          </p:nvPicPr>
          <p:blipFill>
            <a:blip r:embed="rId7"/>
            <a:srcRect/>
            <a:stretch>
              <a:fillRect/>
            </a:stretch>
          </p:blipFill>
          <p:spPr>
            <a:xfrm>
              <a:off x="6201" y="4103"/>
              <a:ext cx="3079" cy="5534"/>
            </a:xfrm>
            <a:prstGeom prst="rect">
              <a:avLst/>
            </a:prstGeom>
          </p:spPr>
        </p:pic>
        <p:pic>
          <p:nvPicPr>
            <p:cNvPr id="6" name="图片 5"/>
            <p:cNvPicPr>
              <a:picLocks noChangeAspect="1"/>
            </p:cNvPicPr>
            <p:nvPr/>
          </p:nvPicPr>
          <p:blipFill>
            <a:blip r:embed="rId5"/>
            <a:stretch>
              <a:fillRect/>
            </a:stretch>
          </p:blipFill>
          <p:spPr>
            <a:xfrm>
              <a:off x="7245" y="4791"/>
              <a:ext cx="917" cy="276"/>
            </a:xfrm>
            <a:prstGeom prst="rect">
              <a:avLst/>
            </a:prstGeom>
          </p:spPr>
        </p:pic>
      </p:grpSp>
      <p:sp>
        <p:nvSpPr>
          <p:cNvPr id="9" name="矩形 8"/>
          <p:cNvSpPr/>
          <p:nvPr>
            <p:custDataLst>
              <p:tags r:id="rId8"/>
            </p:custDataLst>
          </p:nvPr>
        </p:nvSpPr>
        <p:spPr>
          <a:xfrm>
            <a:off x="4353560" y="3272790"/>
            <a:ext cx="881380" cy="215900"/>
          </a:xfrm>
          <a:prstGeom prst="rect">
            <a:avLst/>
          </a:prstGeom>
        </p:spPr>
        <p:style>
          <a:lnRef idx="2">
            <a:schemeClr val="accent1"/>
          </a:lnRef>
          <a:fillRef idx="1">
            <a:schemeClr val="lt1"/>
          </a:fillRef>
          <a:effectRef idx="0">
            <a:schemeClr val="accent1"/>
          </a:effectRef>
          <a:fontRef idx="minor">
            <a:schemeClr val="dk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选课</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19" name="矩形 18"/>
          <p:cNvSpPr/>
          <p:nvPr/>
        </p:nvSpPr>
        <p:spPr>
          <a:xfrm>
            <a:off x="1570741" y="1360685"/>
            <a:ext cx="9050517" cy="769441"/>
          </a:xfrm>
          <a:prstGeom prst="rect">
            <a:avLst/>
          </a:prstGeom>
        </p:spPr>
        <p:txBody>
          <a:bodyPr wrap="square">
            <a:spAutoFit/>
          </a:bodyPr>
          <a:lstStyle/>
          <a:p>
            <a:pPr marL="0" lvl="3"/>
            <a:r>
              <a:rPr lang="zh-CN" altLang="zh-CN" sz="24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选择</a:t>
            </a:r>
            <a:r>
              <a:rPr lang="en-US" altLang="zh-CN" sz="24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&amp;</a:t>
            </a:r>
            <a:r>
              <a:rPr lang="zh-CN" altLang="zh-CN" sz="24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提交课程</a:t>
            </a:r>
            <a:endParaRPr lang="en-US" altLang="zh-CN" sz="24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marL="0" lvl="3"/>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选择好课程后，选择提交课程，显示确认课程界面，确认后即完成选课</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zh-CN" sz="24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21" name="组合 20"/>
          <p:cNvGrpSpPr/>
          <p:nvPr/>
        </p:nvGrpSpPr>
        <p:grpSpPr>
          <a:xfrm>
            <a:off x="1570741" y="2484957"/>
            <a:ext cx="1998033" cy="3560840"/>
            <a:chOff x="14919" y="2921"/>
            <a:chExt cx="3590" cy="6398"/>
          </a:xfrm>
          <a:effectLst>
            <a:outerShdw blurRad="50800" dist="38100" dir="2700000" algn="tl" rotWithShape="0">
              <a:prstClr val="black">
                <a:alpha val="40000"/>
              </a:prstClr>
            </a:outerShdw>
          </a:effectLst>
        </p:grpSpPr>
        <p:pic>
          <p:nvPicPr>
            <p:cNvPr id="23" name="图片 22" descr="ae5a3453b615179ce365cfb9542a4dd"/>
            <p:cNvPicPr>
              <a:picLocks noChangeAspect="1"/>
            </p:cNvPicPr>
            <p:nvPr/>
          </p:nvPicPr>
          <p:blipFill>
            <a:blip r:embed="rId2"/>
            <a:stretch>
              <a:fillRect/>
            </a:stretch>
          </p:blipFill>
          <p:spPr>
            <a:xfrm>
              <a:off x="14919" y="2921"/>
              <a:ext cx="3590" cy="6383"/>
            </a:xfrm>
            <a:prstGeom prst="rect">
              <a:avLst/>
            </a:prstGeom>
          </p:spPr>
        </p:pic>
        <p:sp>
          <p:nvSpPr>
            <p:cNvPr id="24" name="矩形 23"/>
            <p:cNvSpPr/>
            <p:nvPr/>
          </p:nvSpPr>
          <p:spPr>
            <a:xfrm>
              <a:off x="17493" y="6679"/>
              <a:ext cx="797" cy="441"/>
            </a:xfrm>
            <a:prstGeom prst="rect">
              <a:avLst/>
            </a:prstGeom>
            <a:noFill/>
            <a:ln>
              <a:solidFill>
                <a:srgbClr val="FF0000"/>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a:off x="17033" y="8617"/>
              <a:ext cx="1476" cy="702"/>
            </a:xfrm>
            <a:prstGeom prst="rect">
              <a:avLst/>
            </a:prstGeom>
            <a:noFill/>
            <a:ln>
              <a:solidFill>
                <a:srgbClr val="FF0000"/>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6" name="组合 25"/>
          <p:cNvGrpSpPr/>
          <p:nvPr/>
        </p:nvGrpSpPr>
        <p:grpSpPr>
          <a:xfrm>
            <a:off x="4002330" y="2495131"/>
            <a:ext cx="1998033" cy="3551935"/>
            <a:chOff x="7626" y="2507"/>
            <a:chExt cx="3590" cy="6382"/>
          </a:xfrm>
          <a:effectLst>
            <a:outerShdw blurRad="50800" dist="38100" dir="2700000" algn="tl" rotWithShape="0">
              <a:prstClr val="black">
                <a:alpha val="40000"/>
              </a:prstClr>
            </a:outerShdw>
          </a:effectLst>
        </p:grpSpPr>
        <p:pic>
          <p:nvPicPr>
            <p:cNvPr id="27" name="图片 26" descr="1370a22628c8031abf142281df9fa1c"/>
            <p:cNvPicPr>
              <a:picLocks noChangeAspect="1"/>
            </p:cNvPicPr>
            <p:nvPr/>
          </p:nvPicPr>
          <p:blipFill>
            <a:blip r:embed="rId3"/>
            <a:stretch>
              <a:fillRect/>
            </a:stretch>
          </p:blipFill>
          <p:spPr>
            <a:xfrm>
              <a:off x="7626" y="2507"/>
              <a:ext cx="3590" cy="6383"/>
            </a:xfrm>
            <a:prstGeom prst="rect">
              <a:avLst/>
            </a:prstGeom>
          </p:spPr>
        </p:pic>
        <p:sp>
          <p:nvSpPr>
            <p:cNvPr id="28" name="矩形 27"/>
            <p:cNvSpPr/>
            <p:nvPr/>
          </p:nvSpPr>
          <p:spPr>
            <a:xfrm>
              <a:off x="8103" y="6389"/>
              <a:ext cx="2638" cy="801"/>
            </a:xfrm>
            <a:prstGeom prst="rect">
              <a:avLst/>
            </a:prstGeom>
            <a:noFill/>
            <a:ln>
              <a:solidFill>
                <a:srgbClr val="FF0000"/>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9" name="组合 28"/>
          <p:cNvGrpSpPr/>
          <p:nvPr/>
        </p:nvGrpSpPr>
        <p:grpSpPr>
          <a:xfrm>
            <a:off x="6444246" y="2495766"/>
            <a:ext cx="1998033" cy="3551935"/>
            <a:chOff x="13221" y="2508"/>
            <a:chExt cx="3590" cy="6382"/>
          </a:xfrm>
          <a:effectLst>
            <a:outerShdw blurRad="50800" dist="38100" dir="2700000" algn="tl" rotWithShape="0">
              <a:prstClr val="black">
                <a:alpha val="40000"/>
              </a:prstClr>
            </a:outerShdw>
          </a:effectLst>
        </p:grpSpPr>
        <p:pic>
          <p:nvPicPr>
            <p:cNvPr id="30" name="图片 29" descr="4a99ddd158080de606027c02267c995"/>
            <p:cNvPicPr>
              <a:picLocks noChangeAspect="1"/>
            </p:cNvPicPr>
            <p:nvPr/>
          </p:nvPicPr>
          <p:blipFill>
            <a:blip r:embed="rId4"/>
            <a:stretch>
              <a:fillRect/>
            </a:stretch>
          </p:blipFill>
          <p:spPr>
            <a:xfrm>
              <a:off x="13221" y="2508"/>
              <a:ext cx="3590" cy="6382"/>
            </a:xfrm>
            <a:prstGeom prst="rect">
              <a:avLst/>
            </a:prstGeom>
          </p:spPr>
        </p:pic>
        <p:sp>
          <p:nvSpPr>
            <p:cNvPr id="31" name="矩形 30"/>
            <p:cNvSpPr/>
            <p:nvPr/>
          </p:nvSpPr>
          <p:spPr>
            <a:xfrm>
              <a:off x="13697" y="4871"/>
              <a:ext cx="2638" cy="801"/>
            </a:xfrm>
            <a:prstGeom prst="rect">
              <a:avLst/>
            </a:prstGeom>
            <a:noFill/>
            <a:ln>
              <a:solidFill>
                <a:srgbClr val="FF0000"/>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2" name="组合 31"/>
          <p:cNvGrpSpPr/>
          <p:nvPr/>
        </p:nvGrpSpPr>
        <p:grpSpPr>
          <a:xfrm>
            <a:off x="8846503" y="2483224"/>
            <a:ext cx="1998033" cy="3553048"/>
            <a:chOff x="14711" y="2507"/>
            <a:chExt cx="3590" cy="6384"/>
          </a:xfrm>
          <a:effectLst>
            <a:outerShdw blurRad="50800" dist="38100" dir="2700000" algn="tl" rotWithShape="0">
              <a:prstClr val="black">
                <a:alpha val="40000"/>
              </a:prstClr>
            </a:outerShdw>
          </a:effectLst>
        </p:grpSpPr>
        <p:pic>
          <p:nvPicPr>
            <p:cNvPr id="33" name="图片 32" descr="fd235efba9b845ca34789a646e1de88"/>
            <p:cNvPicPr>
              <a:picLocks noChangeAspect="1"/>
            </p:cNvPicPr>
            <p:nvPr/>
          </p:nvPicPr>
          <p:blipFill>
            <a:blip r:embed="rId5"/>
            <a:stretch>
              <a:fillRect/>
            </a:stretch>
          </p:blipFill>
          <p:spPr>
            <a:xfrm>
              <a:off x="14711" y="2507"/>
              <a:ext cx="3591" cy="6384"/>
            </a:xfrm>
            <a:prstGeom prst="rect">
              <a:avLst/>
            </a:prstGeom>
          </p:spPr>
        </p:pic>
        <p:sp>
          <p:nvSpPr>
            <p:cNvPr id="48" name="矩形 47"/>
            <p:cNvSpPr/>
            <p:nvPr/>
          </p:nvSpPr>
          <p:spPr>
            <a:xfrm>
              <a:off x="14837" y="6408"/>
              <a:ext cx="3276" cy="1160"/>
            </a:xfrm>
            <a:prstGeom prst="rect">
              <a:avLst/>
            </a:prstGeom>
            <a:noFill/>
            <a:ln>
              <a:solidFill>
                <a:srgbClr val="FF0000"/>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zh-CN" altLang="en-US" sz="4400" b="1" dirty="0">
                <a:solidFill>
                  <a:schemeClr val="bg1"/>
                </a:solidFill>
                <a:latin typeface="微软雅黑" panose="020B0503020204020204" pitchFamily="34" charset="-122"/>
                <a:ea typeface="微软雅黑" panose="020B0503020204020204" pitchFamily="34" charset="-122"/>
              </a:rPr>
              <a:t>忘记密码</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19" name="矩形 18"/>
          <p:cNvSpPr/>
          <p:nvPr/>
        </p:nvSpPr>
        <p:spPr>
          <a:xfrm>
            <a:off x="1570741" y="1360685"/>
            <a:ext cx="9050517" cy="1014730"/>
          </a:xfrm>
          <a:prstGeom prst="rect">
            <a:avLst/>
          </a:prstGeom>
        </p:spPr>
        <p:txBody>
          <a:bodyPr wrap="square">
            <a:spAutoFit/>
          </a:bodyPr>
          <a:lstStyle/>
          <a:p>
            <a:pPr>
              <a:lnSpc>
                <a:spcPct val="150000"/>
              </a:lnSpc>
            </a:pP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在手机号码仍正常使用时，</a:t>
            </a:r>
            <a:r>
              <a:rPr lang="zh-CN"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未登录状态下，在登录页面的</a:t>
            </a:r>
            <a:r>
              <a:rPr lang="zh-CN"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【登录】</a:t>
            </a:r>
            <a:r>
              <a:rPr lang="zh-CN"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按钮右上方有</a:t>
            </a:r>
            <a:r>
              <a:rPr lang="zh-CN"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【忘记密码】</a:t>
            </a:r>
            <a:r>
              <a:rPr lang="zh-CN"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可通过绑定的手机号进行找回。</a:t>
            </a:r>
            <a:endParaRPr lang="zh-CN"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1" name="右箭头 1"/>
          <p:cNvSpPr/>
          <p:nvPr/>
        </p:nvSpPr>
        <p:spPr>
          <a:xfrm>
            <a:off x="5394812" y="3846962"/>
            <a:ext cx="1024255" cy="589915"/>
          </a:xfrm>
          <a:prstGeom prst="rightArrow">
            <a:avLst/>
          </a:prstGeom>
          <a:solidFill>
            <a:srgbClr val="12B19F"/>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pic>
        <p:nvPicPr>
          <p:cNvPr id="12" name="图片 11"/>
          <p:cNvPicPr>
            <a:picLocks noChangeAspect="1"/>
          </p:cNvPicPr>
          <p:nvPr/>
        </p:nvPicPr>
        <p:blipFill>
          <a:blip r:embed="rId2"/>
          <a:stretch>
            <a:fillRect/>
          </a:stretch>
        </p:blipFill>
        <p:spPr>
          <a:xfrm>
            <a:off x="2664861" y="2485363"/>
            <a:ext cx="2040890" cy="3509645"/>
          </a:xfrm>
          <a:prstGeom prst="rect">
            <a:avLst/>
          </a:prstGeom>
          <a:effectLst>
            <a:outerShdw blurRad="50800" dist="38100" dir="2700000" algn="tl" rotWithShape="0">
              <a:prstClr val="black">
                <a:alpha val="40000"/>
              </a:prstClr>
            </a:outerShdw>
          </a:effectLst>
        </p:spPr>
      </p:pic>
      <p:pic>
        <p:nvPicPr>
          <p:cNvPr id="13" name="图片 12" descr="微信图片_20210305215604"/>
          <p:cNvPicPr>
            <a:picLocks noChangeAspect="1"/>
          </p:cNvPicPr>
          <p:nvPr/>
        </p:nvPicPr>
        <p:blipFill>
          <a:blip r:embed="rId3"/>
          <a:stretch>
            <a:fillRect/>
          </a:stretch>
        </p:blipFill>
        <p:spPr>
          <a:xfrm>
            <a:off x="7280676" y="2485363"/>
            <a:ext cx="1998980" cy="3509645"/>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680"/>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zh-CN" altLang="en-US" sz="4400" b="1" dirty="0">
                <a:solidFill>
                  <a:schemeClr val="bg1"/>
                </a:solidFill>
                <a:latin typeface="微软雅黑" panose="020B0503020204020204" pitchFamily="34" charset="-122"/>
                <a:ea typeface="微软雅黑" panose="020B0503020204020204" pitchFamily="34" charset="-122"/>
              </a:rPr>
              <a:t>手机号无法使用</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19" name="矩形 18"/>
          <p:cNvSpPr/>
          <p:nvPr/>
        </p:nvSpPr>
        <p:spPr>
          <a:xfrm>
            <a:off x="1570741" y="1360685"/>
            <a:ext cx="9050517" cy="1014730"/>
          </a:xfrm>
          <a:prstGeom prst="rect">
            <a:avLst/>
          </a:prstGeom>
        </p:spPr>
        <p:txBody>
          <a:bodyPr wrap="square">
            <a:spAutoFit/>
          </a:bodyPr>
          <a:lstStyle/>
          <a:p>
            <a:pPr>
              <a:lnSpc>
                <a:spcPct val="150000"/>
              </a:lnSpc>
            </a:pPr>
            <a:r>
              <a:rPr lang="zh-CN" altLang="en-US" sz="2000" dirty="0">
                <a:solidFill>
                  <a:srgbClr val="5A514A"/>
                </a:solidFill>
                <a:latin typeface="微软雅黑" panose="020B0503020204020204" pitchFamily="34" charset="-122"/>
                <a:ea typeface="微软雅黑" panose="020B0503020204020204" pitchFamily="34" charset="-122"/>
              </a:rPr>
              <a:t>如不再</a:t>
            </a:r>
            <a:r>
              <a:rPr lang="zh-CN" altLang="zh-CN" sz="2000" dirty="0">
                <a:solidFill>
                  <a:srgbClr val="5A514A"/>
                </a:solidFill>
                <a:latin typeface="微软雅黑" panose="020B0503020204020204" pitchFamily="34" charset="-122"/>
                <a:ea typeface="微软雅黑" panose="020B0503020204020204" pitchFamily="34" charset="-122"/>
              </a:rPr>
              <a:t>使用智慧树平台上原绑定的手机号码，通过</a:t>
            </a:r>
            <a:r>
              <a:rPr lang="zh-CN" altLang="en-US" sz="2000" dirty="0">
                <a:solidFill>
                  <a:srgbClr val="5A514A"/>
                </a:solidFill>
                <a:latin typeface="微软雅黑" panose="020B0503020204020204" pitchFamily="34" charset="-122"/>
                <a:ea typeface="微软雅黑" panose="020B0503020204020204" pitchFamily="34" charset="-122"/>
              </a:rPr>
              <a:t>忘记密码中的</a:t>
            </a:r>
            <a:r>
              <a:rPr lang="zh-CN"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【忘记手机号】</a:t>
            </a:r>
            <a:r>
              <a:rPr lang="zh-CN" altLang="zh-CN" sz="2000" dirty="0">
                <a:solidFill>
                  <a:srgbClr val="5A514A"/>
                </a:solidFill>
                <a:latin typeface="微软雅黑" panose="020B0503020204020204" pitchFamily="34" charset="-122"/>
                <a:ea typeface="微软雅黑" panose="020B0503020204020204" pitchFamily="34" charset="-122"/>
              </a:rPr>
              <a:t>功能，</a:t>
            </a:r>
            <a:r>
              <a:rPr lang="zh-CN" altLang="zh-CN" sz="2000" dirty="0">
                <a:solidFill>
                  <a:srgbClr val="5A514A"/>
                </a:solidFill>
                <a:latin typeface="微软雅黑" panose="020B0503020204020204" pitchFamily="34" charset="-122"/>
                <a:ea typeface="微软雅黑" panose="020B0503020204020204" pitchFamily="34" charset="-122"/>
                <a:sym typeface="+mn-ea"/>
              </a:rPr>
              <a:t>通过同学助力的方式帮助您重置密码</a:t>
            </a:r>
            <a:r>
              <a:rPr lang="zh-CN" altLang="zh-CN" sz="2000" dirty="0">
                <a:solidFill>
                  <a:srgbClr val="5A514A"/>
                </a:solidFill>
                <a:latin typeface="微软雅黑" panose="020B0503020204020204" pitchFamily="34" charset="-122"/>
                <a:ea typeface="微软雅黑" panose="020B0503020204020204" pitchFamily="34" charset="-122"/>
              </a:rPr>
              <a:t>，使您能够正常使用学习。</a:t>
            </a:r>
            <a:endParaRPr lang="zh-CN" altLang="zh-CN" sz="2000" dirty="0">
              <a:solidFill>
                <a:srgbClr val="5A514A"/>
              </a:solidFill>
              <a:latin typeface="微软雅黑" panose="020B0503020204020204" pitchFamily="34" charset="-122"/>
              <a:ea typeface="微软雅黑" panose="020B0503020204020204" pitchFamily="34" charset="-122"/>
            </a:endParaRPr>
          </a:p>
        </p:txBody>
      </p:sp>
      <p:pic>
        <p:nvPicPr>
          <p:cNvPr id="10" name="imagerId12"/>
          <p:cNvPicPr>
            <a:picLocks noChangeAspect="1" noChangeArrowheads="1"/>
          </p:cNvPicPr>
          <p:nvPr>
            <p:custDataLst>
              <p:tags r:id="rId2"/>
            </p:custDataLst>
          </p:nvPr>
        </p:nvPicPr>
        <p:blipFill>
          <a:blip r:embed="rId3">
            <a:extLst>
              <a:ext uri="{28A0092B-C50C-407E-A947-70E740481C1C}">
                <a14:useLocalDpi xmlns:a14="http://schemas.microsoft.com/office/drawing/2010/main" val="0"/>
              </a:ext>
            </a:extLst>
          </a:blip>
          <a:srcRect/>
          <a:stretch>
            <a:fillRect/>
          </a:stretch>
        </p:blipFill>
        <p:spPr bwMode="auto">
          <a:xfrm>
            <a:off x="3830672" y="2456185"/>
            <a:ext cx="2040890" cy="351028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imagerId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2867" y="2513335"/>
            <a:ext cx="2041525" cy="351028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imagerId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75697" y="2521590"/>
            <a:ext cx="2040890" cy="350837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 name="图片 2"/>
          <p:cNvPicPr>
            <a:picLocks noChangeAspect="1"/>
          </p:cNvPicPr>
          <p:nvPr>
            <p:custDataLst>
              <p:tags r:id="rId6"/>
            </p:custDataLst>
          </p:nvPr>
        </p:nvPicPr>
        <p:blipFill>
          <a:blip r:embed="rId7"/>
          <a:stretch>
            <a:fillRect/>
          </a:stretch>
        </p:blipFill>
        <p:spPr>
          <a:xfrm>
            <a:off x="1427480" y="2456180"/>
            <a:ext cx="2122170" cy="3512820"/>
          </a:xfrm>
          <a:prstGeom prst="rect">
            <a:avLst/>
          </a:prstGeom>
          <a:ln w="12700" cmpd="sng">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2700000" scaled="1"/>
              <a:tileRect/>
            </a:gradFill>
            <a:prstDash val="soli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860"/>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zh-CN" altLang="en-US" sz="4400" b="1" dirty="0">
                <a:solidFill>
                  <a:schemeClr val="bg1"/>
                </a:solidFill>
                <a:latin typeface="微软雅黑" panose="020B0503020204020204" pitchFamily="34" charset="-122"/>
                <a:ea typeface="微软雅黑" panose="020B0503020204020204" pitchFamily="34" charset="-122"/>
              </a:rPr>
              <a:t>修改认证信息</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19" name="矩形 18"/>
          <p:cNvSpPr/>
          <p:nvPr/>
        </p:nvSpPr>
        <p:spPr>
          <a:xfrm>
            <a:off x="1570741" y="1360685"/>
            <a:ext cx="9050517" cy="961289"/>
          </a:xfrm>
          <a:prstGeom prst="rect">
            <a:avLst/>
          </a:prstGeom>
        </p:spPr>
        <p:txBody>
          <a:bodyPr wrap="square">
            <a:spAutoFit/>
          </a:bodyPr>
          <a:lstStyle/>
          <a:p>
            <a:pPr>
              <a:lnSpc>
                <a:spcPct val="150000"/>
              </a:lnSpc>
            </a:pP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若需要修改自己的认证信息，可在</a:t>
            </a:r>
            <a:r>
              <a:rPr lang="zh-CN"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【我的】</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模块点击头像进入到</a:t>
            </a:r>
            <a:r>
              <a:rPr lang="zh-CN"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【个人资料】</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页，点击</a:t>
            </a:r>
            <a:r>
              <a:rPr lang="zh-CN"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【修改认证信息】</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项，即可进入修改页面。 </a:t>
            </a:r>
            <a:endPar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2" name="imagerId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3974" y="2495756"/>
            <a:ext cx="2042795" cy="371284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imagerId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70184" y="2477341"/>
            <a:ext cx="2050415" cy="372618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6" name="组合 15"/>
          <p:cNvGrpSpPr/>
          <p:nvPr/>
        </p:nvGrpSpPr>
        <p:grpSpPr>
          <a:xfrm>
            <a:off x="1149144" y="2477341"/>
            <a:ext cx="2049780" cy="3644900"/>
            <a:chOff x="956" y="2431"/>
            <a:chExt cx="3228" cy="5740"/>
          </a:xfrm>
          <a:effectLst>
            <a:outerShdw blurRad="50800" dist="38100" dir="2700000" algn="tl" rotWithShape="0">
              <a:prstClr val="black">
                <a:alpha val="40000"/>
              </a:prstClr>
            </a:outerShdw>
          </a:effectLst>
        </p:grpSpPr>
        <p:pic>
          <p:nvPicPr>
            <p:cNvPr id="17" name="图片 16" descr="65fe6765a24b3cbaf74e7272543b426"/>
            <p:cNvPicPr>
              <a:picLocks noChangeAspect="1"/>
            </p:cNvPicPr>
            <p:nvPr/>
          </p:nvPicPr>
          <p:blipFill>
            <a:blip r:embed="rId4"/>
            <a:stretch>
              <a:fillRect/>
            </a:stretch>
          </p:blipFill>
          <p:spPr>
            <a:xfrm>
              <a:off x="956" y="2431"/>
              <a:ext cx="3229" cy="5741"/>
            </a:xfrm>
            <a:prstGeom prst="rect">
              <a:avLst/>
            </a:prstGeom>
          </p:spPr>
        </p:pic>
        <p:sp>
          <p:nvSpPr>
            <p:cNvPr id="18" name="矩形 17"/>
            <p:cNvSpPr/>
            <p:nvPr/>
          </p:nvSpPr>
          <p:spPr>
            <a:xfrm>
              <a:off x="1005" y="2962"/>
              <a:ext cx="1758" cy="539"/>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 name="组合 19"/>
          <p:cNvGrpSpPr/>
          <p:nvPr/>
        </p:nvGrpSpPr>
        <p:grpSpPr>
          <a:xfrm>
            <a:off x="3961559" y="2477341"/>
            <a:ext cx="2049780" cy="3643630"/>
            <a:chOff x="5385" y="2431"/>
            <a:chExt cx="3228" cy="5738"/>
          </a:xfrm>
          <a:effectLst>
            <a:outerShdw blurRad="50800" dist="38100" dir="2700000" algn="tl" rotWithShape="0">
              <a:prstClr val="black">
                <a:alpha val="40000"/>
              </a:prstClr>
            </a:outerShdw>
          </a:effectLst>
        </p:grpSpPr>
        <p:pic>
          <p:nvPicPr>
            <p:cNvPr id="21" name="图片 20" descr="58e442610c95e9edf4b304cf23d1cc6"/>
            <p:cNvPicPr>
              <a:picLocks noChangeAspect="1"/>
            </p:cNvPicPr>
            <p:nvPr/>
          </p:nvPicPr>
          <p:blipFill>
            <a:blip r:embed="rId5"/>
            <a:stretch>
              <a:fillRect/>
            </a:stretch>
          </p:blipFill>
          <p:spPr>
            <a:xfrm>
              <a:off x="5385" y="2431"/>
              <a:ext cx="3228" cy="5739"/>
            </a:xfrm>
            <a:prstGeom prst="rect">
              <a:avLst/>
            </a:prstGeom>
          </p:spPr>
        </p:pic>
        <p:sp>
          <p:nvSpPr>
            <p:cNvPr id="23" name="矩形 22"/>
            <p:cNvSpPr/>
            <p:nvPr/>
          </p:nvSpPr>
          <p:spPr>
            <a:xfrm>
              <a:off x="5385" y="6119"/>
              <a:ext cx="3227" cy="539"/>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800"/>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p="http://schemas.openxmlformats.org/presentationml/2006/main">
  <p:tag name="KSO_WM_UNIT_PLACING_PICTURE_USER_VIEWPORT" val="{&quot;height&quot;:5473.857568160451,&quot;width&quot;:3079}"/>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UNIT_PLACING_PICTURE_USER_VIEWPORT" val="{&quot;height&quot;:5300,&quot;width&quot;:10940}"/>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COMMONDATA" val="eyJoZGlkIjoiNTQ5YTlhNTIzOGI0MDBjZmQxNzViMTZhODk2YWI3MmYifQ=="/>
  <p:tag name="KSO_WPP_MARK_KEY" val="0ee8bf58-e581-4ba7-a9d1-15e36fc09e7c"/>
</p:tagLst>
</file>

<file path=ppt/tags/tag2.xml><?xml version="1.0" encoding="utf-8"?>
<p:tagLst xmlns:p="http://schemas.openxmlformats.org/presentationml/2006/main">
  <p:tag name="KSO_WM_BEAUTIFY_FLAG" val=""/>
</p:tagLst>
</file>

<file path=ppt/tags/tag3.xml><?xml version="1.0" encoding="utf-8"?>
<p:tagLst xmlns:p="http://schemas.openxmlformats.org/presentationml/2006/main">
  <p:tag name="KSO_WM_UNIT_PLACING_PICTURE_USER_VIEWPORT" val="{&quot;height&quot;:5528,&quot;width&quot;:3214}"/>
</p:tagLst>
</file>

<file path=ppt/tags/tag4.xml><?xml version="1.0" encoding="utf-8"?>
<p:tagLst xmlns:p="http://schemas.openxmlformats.org/presentationml/2006/main">
  <p:tag name="KSO_WM_BEAUTIFY_FLAG" val=""/>
  <p:tag name="KSO_WM_UNIT_PLACING_PICTURE_USER_VIEWPORT" val="{&quot;height&quot;:4420,&quot;width&quot;:2670}"/>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UNIT_PLACING_PICTURE_USER_VIEWPORT" val="{&quot;height&quot;:13950,&quot;width&quot;:10800}"/>
</p:tagLst>
</file>

<file path=ppt/theme/theme1.xml><?xml version="1.0" encoding="utf-8"?>
<a:theme xmlns:a="http://schemas.openxmlformats.org/drawingml/2006/main" name="Office 主题​​">
  <a:themeElements>
    <a:clrScheme name="纸张">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纸张">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3622</Words>
  <Application>WPS 演示</Application>
  <PresentationFormat>宽屏</PresentationFormat>
  <Paragraphs>204</Paragraphs>
  <Slides>33</Slides>
  <Notes>0</Notes>
  <HiddenSlides>0</HiddenSlides>
  <MMClips>0</MMClips>
  <ScaleCrop>false</ScaleCrop>
  <HeadingPairs>
    <vt:vector size="6" baseType="variant">
      <vt:variant>
        <vt:lpstr>已用的字体</vt:lpstr>
      </vt:variant>
      <vt:variant>
        <vt:i4>12</vt:i4>
      </vt:variant>
      <vt:variant>
        <vt:lpstr>主题</vt:lpstr>
      </vt:variant>
      <vt:variant>
        <vt:i4>2</vt:i4>
      </vt:variant>
      <vt:variant>
        <vt:lpstr>幻灯片标题</vt:lpstr>
      </vt:variant>
      <vt:variant>
        <vt:i4>33</vt:i4>
      </vt:variant>
    </vt:vector>
  </HeadingPairs>
  <TitlesOfParts>
    <vt:vector size="47" baseType="lpstr">
      <vt:lpstr>Arial</vt:lpstr>
      <vt:lpstr>宋体</vt:lpstr>
      <vt:lpstr>Wingdings</vt:lpstr>
      <vt:lpstr>印品黑体</vt:lpstr>
      <vt:lpstr>微软雅黑</vt:lpstr>
      <vt:lpstr>Arial Narrow</vt:lpstr>
      <vt:lpstr>黑体</vt:lpstr>
      <vt:lpstr>Calibri</vt:lpstr>
      <vt:lpstr>Arial Unicode MS</vt:lpstr>
      <vt:lpstr>等线 Light</vt:lpstr>
      <vt:lpstr>等线</vt:lpstr>
      <vt:lpstr>Wingdings</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ESF009</dc:creator>
  <cp:lastModifiedBy>屈满华</cp:lastModifiedBy>
  <cp:revision>140</cp:revision>
  <dcterms:created xsi:type="dcterms:W3CDTF">2022-01-17T01:36:00Z</dcterms:created>
  <dcterms:modified xsi:type="dcterms:W3CDTF">2023-02-03T02:35:41Z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2052-11.1.0.13703</vt:lpwstr>
  </property>
  <property fmtid="{D5CDD505-2E9C-101B-9397-08002B2CF9AE}" pid="3" name="ICV">
    <vt:lpwstr>B1283A3DD17F47A9AA95009722AFC411</vt:lpwstr>
  </property>
</Properties>
</file>